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76" r:id="rId3"/>
    <p:sldId id="277" r:id="rId4"/>
    <p:sldId id="278" r:id="rId5"/>
    <p:sldId id="279" r:id="rId6"/>
    <p:sldId id="280" r:id="rId7"/>
    <p:sldId id="281" r:id="rId8"/>
    <p:sldId id="282" r:id="rId9"/>
    <p:sldId id="283" r:id="rId10"/>
    <p:sldId id="257" r:id="rId11"/>
    <p:sldId id="261" r:id="rId12"/>
    <p:sldId id="267" r:id="rId13"/>
    <p:sldId id="268" r:id="rId14"/>
    <p:sldId id="266" r:id="rId15"/>
    <p:sldId id="269" r:id="rId16"/>
    <p:sldId id="270" r:id="rId17"/>
    <p:sldId id="271" r:id="rId18"/>
    <p:sldId id="284" r:id="rId19"/>
    <p:sldId id="272" r:id="rId20"/>
    <p:sldId id="273" r:id="rId21"/>
    <p:sldId id="274" r:id="rId22"/>
    <p:sldId id="275" r:id="rId23"/>
    <p:sldId id="285" r:id="rId24"/>
    <p:sldId id="286" r:id="rId25"/>
    <p:sldId id="287" r:id="rId26"/>
    <p:sldId id="288" r:id="rId27"/>
    <p:sldId id="289" r:id="rId28"/>
    <p:sldId id="290" r:id="rId29"/>
    <p:sldId id="291" r:id="rId30"/>
    <p:sldId id="292" r:id="rId31"/>
    <p:sldId id="293" r:id="rId32"/>
    <p:sldId id="294" r:id="rId3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20"/>
    <p:restoredTop sz="94674"/>
  </p:normalViewPr>
  <p:slideViewPr>
    <p:cSldViewPr>
      <p:cViewPr varScale="1">
        <p:scale>
          <a:sx n="69" d="100"/>
          <a:sy n="69" d="100"/>
        </p:scale>
        <p:origin x="684"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E8DD83-0299-44CB-9AA2-B9C1C4E0B0B8}" type="datetimeFigureOut">
              <a:rPr lang="tr-TR" smtClean="0"/>
              <a:pPr/>
              <a:t>7.09.2019</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0111EF-B5F4-44B5-8DB3-10498DA39898}"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240111EF-B5F4-44B5-8DB3-10498DA39898}" type="slidenum">
              <a:rPr lang="tr-TR" smtClean="0"/>
              <a:pPr/>
              <a:t>3</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43 </a:t>
            </a:r>
            <a:r>
              <a:rPr lang="tr-TR" dirty="0" err="1" smtClean="0"/>
              <a:t>alıçma</a:t>
            </a:r>
            <a:r>
              <a:rPr lang="tr-TR" dirty="0" smtClean="0"/>
              <a:t> derleme meta analiz</a:t>
            </a:r>
            <a:endParaRPr lang="tr-TR" dirty="0"/>
          </a:p>
        </p:txBody>
      </p:sp>
      <p:sp>
        <p:nvSpPr>
          <p:cNvPr id="4" name="3 Slayt Numarası Yer Tutucusu"/>
          <p:cNvSpPr>
            <a:spLocks noGrp="1"/>
          </p:cNvSpPr>
          <p:nvPr>
            <p:ph type="sldNum" sz="quarter" idx="10"/>
          </p:nvPr>
        </p:nvSpPr>
        <p:spPr/>
        <p:txBody>
          <a:bodyPr/>
          <a:lstStyle/>
          <a:p>
            <a:fld id="{240111EF-B5F4-44B5-8DB3-10498DA39898}" type="slidenum">
              <a:rPr lang="tr-TR" smtClean="0"/>
              <a:pPr/>
              <a:t>9</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4FAD4BE2-FFD9-4D4B-80AD-E2A586029420}" type="datetimeFigureOut">
              <a:rPr lang="tr-TR" smtClean="0"/>
              <a:pPr/>
              <a:t>7.09.2019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FA918DF-68C4-450D-9123-C96DB385A40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4FAD4BE2-FFD9-4D4B-80AD-E2A586029420}" type="datetimeFigureOut">
              <a:rPr lang="tr-TR" smtClean="0"/>
              <a:pPr/>
              <a:t>7.09.2019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FA918DF-68C4-450D-9123-C96DB385A40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4FAD4BE2-FFD9-4D4B-80AD-E2A586029420}" type="datetimeFigureOut">
              <a:rPr lang="tr-TR" smtClean="0"/>
              <a:pPr/>
              <a:t>7.09.2019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FA918DF-68C4-450D-9123-C96DB385A40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4FAD4BE2-FFD9-4D4B-80AD-E2A586029420}" type="datetimeFigureOut">
              <a:rPr lang="tr-TR" smtClean="0"/>
              <a:pPr/>
              <a:t>7.09.2019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FA918DF-68C4-450D-9123-C96DB385A40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4FAD4BE2-FFD9-4D4B-80AD-E2A586029420}" type="datetimeFigureOut">
              <a:rPr lang="tr-TR" smtClean="0"/>
              <a:pPr/>
              <a:t>7.09.2019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3FA918DF-68C4-450D-9123-C96DB385A40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4FAD4BE2-FFD9-4D4B-80AD-E2A586029420}" type="datetimeFigureOut">
              <a:rPr lang="tr-TR" smtClean="0"/>
              <a:pPr/>
              <a:t>7.09.2019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3FA918DF-68C4-450D-9123-C96DB385A40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4FAD4BE2-FFD9-4D4B-80AD-E2A586029420}" type="datetimeFigureOut">
              <a:rPr lang="tr-TR" smtClean="0"/>
              <a:pPr/>
              <a:t>7.09.2019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3FA918DF-68C4-450D-9123-C96DB385A40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4FAD4BE2-FFD9-4D4B-80AD-E2A586029420}" type="datetimeFigureOut">
              <a:rPr lang="tr-TR" smtClean="0"/>
              <a:pPr/>
              <a:t>7.09.2019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3FA918DF-68C4-450D-9123-C96DB385A40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4FAD4BE2-FFD9-4D4B-80AD-E2A586029420}" type="datetimeFigureOut">
              <a:rPr lang="tr-TR" smtClean="0"/>
              <a:pPr/>
              <a:t>7.09.2019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3FA918DF-68C4-450D-9123-C96DB385A40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4FAD4BE2-FFD9-4D4B-80AD-E2A586029420}" type="datetimeFigureOut">
              <a:rPr lang="tr-TR" smtClean="0"/>
              <a:pPr/>
              <a:t>7.09.2019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3FA918DF-68C4-450D-9123-C96DB385A40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4FAD4BE2-FFD9-4D4B-80AD-E2A586029420}" type="datetimeFigureOut">
              <a:rPr lang="tr-TR" smtClean="0"/>
              <a:pPr/>
              <a:t>7.09.2019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3FA918DF-68C4-450D-9123-C96DB385A40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D4BE2-FFD9-4D4B-80AD-E2A586029420}" type="datetimeFigureOut">
              <a:rPr lang="tr-TR" smtClean="0"/>
              <a:pPr/>
              <a:t>7.09.2019</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A918DF-68C4-450D-9123-C96DB385A40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dirty="0" smtClean="0"/>
              <a:t>Hangi hastaya hangi biyopsi?</a:t>
            </a:r>
            <a:endParaRPr lang="tr-TR" dirty="0"/>
          </a:p>
        </p:txBody>
      </p:sp>
      <p:sp>
        <p:nvSpPr>
          <p:cNvPr id="3" name="2 Alt Başlık"/>
          <p:cNvSpPr>
            <a:spLocks noGrp="1"/>
          </p:cNvSpPr>
          <p:nvPr>
            <p:ph type="subTitle" idx="1"/>
          </p:nvPr>
        </p:nvSpPr>
        <p:spPr>
          <a:xfrm>
            <a:off x="755576" y="3886200"/>
            <a:ext cx="7344816" cy="2423120"/>
          </a:xfrm>
        </p:spPr>
        <p:txBody>
          <a:bodyPr>
            <a:normAutofit fontScale="92500" lnSpcReduction="20000"/>
          </a:bodyPr>
          <a:lstStyle/>
          <a:p>
            <a:r>
              <a:rPr lang="tr-TR" b="1" dirty="0" smtClean="0"/>
              <a:t>V. KARADENIZ ÜROLOJI SEMPOZYUMU</a:t>
            </a:r>
          </a:p>
          <a:p>
            <a:r>
              <a:rPr lang="tr-TR" dirty="0" smtClean="0"/>
              <a:t>07 Eylül 2019 / Trabzon</a:t>
            </a:r>
          </a:p>
          <a:p>
            <a:endParaRPr lang="tr-TR" dirty="0" smtClean="0"/>
          </a:p>
          <a:p>
            <a:r>
              <a:rPr lang="tr-TR" dirty="0" err="1" smtClean="0"/>
              <a:t>Prof.Dr</a:t>
            </a:r>
            <a:r>
              <a:rPr lang="tr-TR" dirty="0" smtClean="0"/>
              <a:t>.Sakıp </a:t>
            </a:r>
            <a:r>
              <a:rPr lang="tr-TR" dirty="0" err="1" smtClean="0"/>
              <a:t>Erturhan</a:t>
            </a:r>
            <a:r>
              <a:rPr lang="tr-TR" dirty="0" smtClean="0"/>
              <a:t>  / Gaziantep Üniversitesi Tıp Fakültesi Üroloji A.D.</a:t>
            </a:r>
            <a:endParaRPr lang="tr-T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Biyopsi komplikasyonları</a:t>
            </a:r>
            <a:endParaRPr lang="tr-TR" dirty="0"/>
          </a:p>
        </p:txBody>
      </p:sp>
      <p:sp>
        <p:nvSpPr>
          <p:cNvPr id="3" name="2 İçerik Yer Tutucusu"/>
          <p:cNvSpPr>
            <a:spLocks noGrp="1"/>
          </p:cNvSpPr>
          <p:nvPr>
            <p:ph idx="1"/>
          </p:nvPr>
        </p:nvSpPr>
        <p:spPr>
          <a:xfrm>
            <a:off x="457200" y="1600200"/>
            <a:ext cx="8229600" cy="4853136"/>
          </a:xfrm>
        </p:spPr>
        <p:txBody>
          <a:bodyPr>
            <a:normAutofit lnSpcReduction="10000"/>
          </a:bodyPr>
          <a:lstStyle/>
          <a:p>
            <a:endParaRPr lang="tr-TR" dirty="0" smtClean="0"/>
          </a:p>
          <a:p>
            <a:endParaRPr lang="tr-TR" dirty="0" smtClean="0"/>
          </a:p>
          <a:p>
            <a:endParaRPr lang="tr-TR" dirty="0" smtClean="0"/>
          </a:p>
          <a:p>
            <a:endParaRPr lang="tr-TR" dirty="0" smtClean="0"/>
          </a:p>
          <a:p>
            <a:endParaRPr lang="tr-TR" dirty="0" smtClean="0"/>
          </a:p>
          <a:p>
            <a:r>
              <a:rPr lang="tr-TR" dirty="0" smtClean="0"/>
              <a:t>Septik komplikasyonlar</a:t>
            </a:r>
          </a:p>
          <a:p>
            <a:pPr lvl="1"/>
            <a:r>
              <a:rPr lang="tr-TR" dirty="0" smtClean="0"/>
              <a:t>TRUS &gt; Füzyon &gt; TP </a:t>
            </a:r>
            <a:r>
              <a:rPr lang="tr-TR" dirty="0" err="1" smtClean="0"/>
              <a:t>bx</a:t>
            </a:r>
            <a:endParaRPr lang="tr-TR" dirty="0" smtClean="0"/>
          </a:p>
          <a:p>
            <a:r>
              <a:rPr lang="tr-TR" dirty="0" smtClean="0"/>
              <a:t>Ağrı</a:t>
            </a:r>
          </a:p>
          <a:p>
            <a:pPr lvl="1"/>
            <a:r>
              <a:rPr lang="tr-TR" dirty="0" smtClean="0"/>
              <a:t>TP </a:t>
            </a:r>
            <a:r>
              <a:rPr lang="tr-TR" dirty="0" err="1" smtClean="0"/>
              <a:t>bx</a:t>
            </a:r>
            <a:r>
              <a:rPr lang="tr-TR" dirty="0" smtClean="0"/>
              <a:t> &gt; TRUS = Füzyon</a:t>
            </a:r>
            <a:endParaRPr lang="tr-TR" dirty="0"/>
          </a:p>
        </p:txBody>
      </p:sp>
      <p:pic>
        <p:nvPicPr>
          <p:cNvPr id="3074" name="Picture 2"/>
          <p:cNvPicPr>
            <a:picLocks noChangeAspect="1" noChangeArrowheads="1"/>
          </p:cNvPicPr>
          <p:nvPr/>
        </p:nvPicPr>
        <p:blipFill>
          <a:blip r:embed="rId2" cstate="print"/>
          <a:srcRect/>
          <a:stretch>
            <a:fillRect/>
          </a:stretch>
        </p:blipFill>
        <p:spPr bwMode="auto">
          <a:xfrm>
            <a:off x="314325" y="1412777"/>
            <a:ext cx="8829675" cy="288032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639762"/>
          </a:xfrm>
        </p:spPr>
        <p:txBody>
          <a:bodyPr>
            <a:normAutofit fontScale="90000"/>
          </a:bodyPr>
          <a:lstStyle/>
          <a:p>
            <a:endParaRPr lang="tr-TR" dirty="0"/>
          </a:p>
        </p:txBody>
      </p:sp>
      <p:sp>
        <p:nvSpPr>
          <p:cNvPr id="3" name="İçerik Yer Tutucusu 2"/>
          <p:cNvSpPr>
            <a:spLocks noGrp="1"/>
          </p:cNvSpPr>
          <p:nvPr>
            <p:ph idx="1"/>
          </p:nvPr>
        </p:nvSpPr>
        <p:spPr/>
        <p:txBody>
          <a:bodyPr/>
          <a:lstStyle/>
          <a:p>
            <a:endParaRPr lang="tr-T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638" y="1233055"/>
            <a:ext cx="8848725" cy="5262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ikdörtgen 3"/>
          <p:cNvSpPr/>
          <p:nvPr/>
        </p:nvSpPr>
        <p:spPr>
          <a:xfrm>
            <a:off x="1177636" y="2341418"/>
            <a:ext cx="6816437" cy="2299855"/>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tr-TR" sz="2400" b="1" dirty="0" smtClean="0">
                <a:solidFill>
                  <a:schemeClr val="tx1"/>
                </a:solidFill>
              </a:rPr>
              <a:t>MRI-</a:t>
            </a:r>
            <a:r>
              <a:rPr lang="tr-TR" sz="2400" b="1" dirty="0" err="1" smtClean="0">
                <a:solidFill>
                  <a:schemeClr val="tx1"/>
                </a:solidFill>
              </a:rPr>
              <a:t>Tx</a:t>
            </a:r>
            <a:r>
              <a:rPr lang="tr-TR" sz="2400" b="1" dirty="0" smtClean="0">
                <a:solidFill>
                  <a:schemeClr val="tx1"/>
                </a:solidFill>
              </a:rPr>
              <a:t> </a:t>
            </a:r>
            <a:r>
              <a:rPr lang="tr-TR" sz="2400" b="1" dirty="0" err="1" smtClean="0">
                <a:solidFill>
                  <a:schemeClr val="tx1"/>
                </a:solidFill>
              </a:rPr>
              <a:t>vs</a:t>
            </a:r>
            <a:r>
              <a:rPr lang="tr-TR" sz="2400" b="1" dirty="0" smtClean="0">
                <a:solidFill>
                  <a:schemeClr val="tx1"/>
                </a:solidFill>
              </a:rPr>
              <a:t> sistematik biyopsi; ISUP </a:t>
            </a:r>
            <a:r>
              <a:rPr lang="tr-TR" sz="2400" b="1" dirty="0" err="1" smtClean="0">
                <a:solidFill>
                  <a:schemeClr val="tx1"/>
                </a:solidFill>
              </a:rPr>
              <a:t>grade</a:t>
            </a:r>
            <a:r>
              <a:rPr lang="tr-TR" sz="2400" b="1" dirty="0" smtClean="0">
                <a:solidFill>
                  <a:schemeClr val="tx1"/>
                </a:solidFill>
              </a:rPr>
              <a:t> </a:t>
            </a:r>
            <a:r>
              <a:rPr lang="tr-TR" sz="2400" b="1" dirty="0">
                <a:solidFill>
                  <a:schemeClr val="tx1"/>
                </a:solidFill>
              </a:rPr>
              <a:t>≥ </a:t>
            </a:r>
            <a:r>
              <a:rPr lang="tr-TR" sz="2400" b="1" dirty="0" smtClean="0">
                <a:solidFill>
                  <a:schemeClr val="tx1"/>
                </a:solidFill>
              </a:rPr>
              <a:t>2 ve ≥3</a:t>
            </a:r>
          </a:p>
          <a:p>
            <a:pPr algn="ctr"/>
            <a:r>
              <a:rPr lang="tr-TR" sz="2400" b="1" dirty="0" err="1" smtClean="0">
                <a:solidFill>
                  <a:schemeClr val="tx1"/>
                </a:solidFill>
              </a:rPr>
              <a:t>Bx</a:t>
            </a:r>
            <a:r>
              <a:rPr lang="tr-TR" sz="2400" b="1" dirty="0" smtClean="0">
                <a:solidFill>
                  <a:schemeClr val="tx1"/>
                </a:solidFill>
              </a:rPr>
              <a:t> </a:t>
            </a:r>
            <a:r>
              <a:rPr lang="tr-TR" sz="2400" b="1" dirty="0" err="1" smtClean="0">
                <a:solidFill>
                  <a:schemeClr val="tx1"/>
                </a:solidFill>
              </a:rPr>
              <a:t>naiv</a:t>
            </a:r>
            <a:r>
              <a:rPr lang="tr-TR" sz="2400" b="1" dirty="0" smtClean="0">
                <a:solidFill>
                  <a:schemeClr val="tx1"/>
                </a:solidFill>
              </a:rPr>
              <a:t> hastalarda %20 ve %30</a:t>
            </a:r>
          </a:p>
          <a:p>
            <a:pPr algn="ctr"/>
            <a:r>
              <a:rPr lang="tr-TR" sz="2400" b="1" dirty="0" smtClean="0">
                <a:solidFill>
                  <a:schemeClr val="tx1"/>
                </a:solidFill>
              </a:rPr>
              <a:t>Tekrar </a:t>
            </a:r>
            <a:r>
              <a:rPr lang="tr-TR" sz="2400" b="1" dirty="0" err="1" smtClean="0">
                <a:solidFill>
                  <a:schemeClr val="tx1"/>
                </a:solidFill>
              </a:rPr>
              <a:t>bx</a:t>
            </a:r>
            <a:r>
              <a:rPr lang="tr-TR" sz="2400" b="1" dirty="0" smtClean="0">
                <a:solidFill>
                  <a:schemeClr val="tx1"/>
                </a:solidFill>
              </a:rPr>
              <a:t>; %40 ve %50</a:t>
            </a:r>
          </a:p>
        </p:txBody>
      </p:sp>
    </p:spTree>
    <p:extLst>
      <p:ext uri="{BB962C8B-B14F-4D97-AF65-F5344CB8AC3E}">
        <p14:creationId xmlns:p14="http://schemas.microsoft.com/office/powerpoint/2010/main" val="315698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Olgu 1</a:t>
            </a:r>
            <a:endParaRPr lang="tr-TR" dirty="0"/>
          </a:p>
        </p:txBody>
      </p:sp>
      <p:sp>
        <p:nvSpPr>
          <p:cNvPr id="3" name="2 İçerik Yer Tutucusu"/>
          <p:cNvSpPr>
            <a:spLocks noGrp="1"/>
          </p:cNvSpPr>
          <p:nvPr>
            <p:ph idx="1"/>
          </p:nvPr>
        </p:nvSpPr>
        <p:spPr/>
        <p:txBody>
          <a:bodyPr>
            <a:normAutofit fontScale="92500" lnSpcReduction="10000"/>
          </a:bodyPr>
          <a:lstStyle/>
          <a:p>
            <a:r>
              <a:rPr lang="tr-TR" dirty="0" smtClean="0"/>
              <a:t>63 y, AÜSS (++)</a:t>
            </a:r>
          </a:p>
          <a:p>
            <a:r>
              <a:rPr lang="tr-TR" dirty="0" smtClean="0"/>
              <a:t>1 yıl önce;</a:t>
            </a:r>
          </a:p>
          <a:p>
            <a:pPr lvl="1"/>
            <a:r>
              <a:rPr lang="tr-TR" dirty="0" smtClean="0"/>
              <a:t>PSA:5.2 </a:t>
            </a:r>
            <a:r>
              <a:rPr lang="tr-TR" dirty="0" err="1" smtClean="0"/>
              <a:t>ng</a:t>
            </a:r>
            <a:r>
              <a:rPr lang="tr-TR" dirty="0" smtClean="0"/>
              <a:t>/ml, PRM </a:t>
            </a:r>
            <a:r>
              <a:rPr lang="tr-TR" dirty="0" err="1" smtClean="0"/>
              <a:t>grade</a:t>
            </a:r>
            <a:r>
              <a:rPr lang="tr-TR" dirty="0" smtClean="0"/>
              <a:t> II </a:t>
            </a:r>
            <a:r>
              <a:rPr lang="tr-TR" dirty="0" err="1" smtClean="0"/>
              <a:t>benign</a:t>
            </a:r>
            <a:endParaRPr lang="tr-TR" dirty="0" smtClean="0"/>
          </a:p>
          <a:p>
            <a:pPr lvl="1"/>
            <a:r>
              <a:rPr lang="tr-TR" dirty="0" smtClean="0"/>
              <a:t>Prostat </a:t>
            </a:r>
            <a:r>
              <a:rPr lang="tr-TR" dirty="0" err="1" smtClean="0"/>
              <a:t>bx</a:t>
            </a:r>
            <a:r>
              <a:rPr lang="tr-TR" dirty="0" smtClean="0"/>
              <a:t>: Normal</a:t>
            </a:r>
          </a:p>
          <a:p>
            <a:r>
              <a:rPr lang="tr-TR" dirty="0" err="1" smtClean="0">
                <a:solidFill>
                  <a:srgbClr val="FF0000"/>
                </a:solidFill>
              </a:rPr>
              <a:t>Bx</a:t>
            </a:r>
            <a:r>
              <a:rPr lang="tr-TR" dirty="0" smtClean="0">
                <a:solidFill>
                  <a:srgbClr val="FF0000"/>
                </a:solidFill>
              </a:rPr>
              <a:t> sonrası </a:t>
            </a:r>
            <a:r>
              <a:rPr lang="tr-TR" dirty="0" err="1" smtClean="0">
                <a:solidFill>
                  <a:srgbClr val="FF0000"/>
                </a:solidFill>
              </a:rPr>
              <a:t>ürosepsis</a:t>
            </a:r>
            <a:r>
              <a:rPr lang="tr-TR" dirty="0" smtClean="0">
                <a:solidFill>
                  <a:srgbClr val="FF0000"/>
                </a:solidFill>
              </a:rPr>
              <a:t> nedeniyle 1 hafta yatış…</a:t>
            </a:r>
          </a:p>
          <a:p>
            <a:r>
              <a:rPr lang="tr-TR" dirty="0" err="1" smtClean="0"/>
              <a:t>Silodosin</a:t>
            </a:r>
            <a:r>
              <a:rPr lang="tr-TR" dirty="0" smtClean="0"/>
              <a:t> + </a:t>
            </a:r>
            <a:r>
              <a:rPr lang="tr-TR" dirty="0" err="1" smtClean="0"/>
              <a:t>dutasterid</a:t>
            </a:r>
            <a:r>
              <a:rPr lang="tr-TR" dirty="0" smtClean="0"/>
              <a:t> başlanmış..</a:t>
            </a:r>
          </a:p>
          <a:p>
            <a:r>
              <a:rPr lang="tr-TR" dirty="0" smtClean="0"/>
              <a:t>Şu anda;</a:t>
            </a:r>
          </a:p>
          <a:p>
            <a:r>
              <a:rPr lang="tr-TR" dirty="0" smtClean="0"/>
              <a:t>AÜSS (+)</a:t>
            </a:r>
          </a:p>
          <a:p>
            <a:pPr lvl="1"/>
            <a:r>
              <a:rPr lang="tr-TR" dirty="0" smtClean="0"/>
              <a:t>PSA:6.4 </a:t>
            </a:r>
            <a:r>
              <a:rPr lang="tr-TR" dirty="0" err="1" smtClean="0"/>
              <a:t>ng</a:t>
            </a:r>
            <a:r>
              <a:rPr lang="tr-TR" dirty="0" smtClean="0"/>
              <a:t>/ml, PRM: Normal</a:t>
            </a:r>
          </a:p>
          <a:p>
            <a:pPr>
              <a:buNone/>
            </a:pPr>
            <a:endParaRPr lang="tr-TR" dirty="0" smtClean="0"/>
          </a:p>
          <a:p>
            <a:endParaRPr lang="tr-T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lstStyle/>
          <a:p>
            <a:r>
              <a:rPr lang="tr-TR" dirty="0" smtClean="0"/>
              <a:t>Biyopsi tekrarı?</a:t>
            </a:r>
          </a:p>
          <a:p>
            <a:r>
              <a:rPr lang="tr-TR" dirty="0" smtClean="0"/>
              <a:t>Hangi yöntem?</a:t>
            </a:r>
          </a:p>
          <a:p>
            <a:pPr lvl="1"/>
            <a:r>
              <a:rPr lang="tr-TR" dirty="0" smtClean="0"/>
              <a:t>TURP</a:t>
            </a:r>
          </a:p>
          <a:p>
            <a:pPr lvl="1"/>
            <a:r>
              <a:rPr lang="tr-TR" dirty="0" err="1" smtClean="0"/>
              <a:t>mpMR</a:t>
            </a:r>
            <a:r>
              <a:rPr lang="tr-TR" dirty="0" smtClean="0"/>
              <a:t> isteyip hedefe yönelik </a:t>
            </a:r>
            <a:r>
              <a:rPr lang="tr-TR" dirty="0" err="1" smtClean="0"/>
              <a:t>bx</a:t>
            </a:r>
            <a:endParaRPr lang="tr-TR" dirty="0" smtClean="0"/>
          </a:p>
          <a:p>
            <a:pPr lvl="1"/>
            <a:r>
              <a:rPr lang="tr-TR" dirty="0" smtClean="0"/>
              <a:t>TR </a:t>
            </a:r>
            <a:r>
              <a:rPr lang="tr-TR" dirty="0" err="1" smtClean="0"/>
              <a:t>bx</a:t>
            </a:r>
            <a:endParaRPr lang="tr-TR" dirty="0" smtClean="0"/>
          </a:p>
          <a:p>
            <a:pPr lvl="1"/>
            <a:r>
              <a:rPr lang="tr-TR" dirty="0" smtClean="0"/>
              <a:t>TP </a:t>
            </a:r>
            <a:r>
              <a:rPr lang="tr-TR" dirty="0" err="1" smtClean="0"/>
              <a:t>bx</a:t>
            </a:r>
            <a:endParaRPr lang="tr-T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Tekrar </a:t>
            </a:r>
            <a:r>
              <a:rPr lang="tr-TR" dirty="0" err="1" smtClean="0"/>
              <a:t>bx</a:t>
            </a:r>
            <a:r>
              <a:rPr lang="tr-TR" dirty="0" smtClean="0"/>
              <a:t> </a:t>
            </a:r>
            <a:r>
              <a:rPr lang="tr-TR" dirty="0" err="1" smtClean="0"/>
              <a:t>endikasyonları</a:t>
            </a:r>
            <a:endParaRPr lang="tr-TR" dirty="0"/>
          </a:p>
        </p:txBody>
      </p:sp>
      <p:sp>
        <p:nvSpPr>
          <p:cNvPr id="3" name="2 İçerik Yer Tutucusu"/>
          <p:cNvSpPr>
            <a:spLocks noGrp="1"/>
          </p:cNvSpPr>
          <p:nvPr>
            <p:ph idx="1"/>
          </p:nvPr>
        </p:nvSpPr>
        <p:spPr/>
        <p:txBody>
          <a:bodyPr>
            <a:normAutofit/>
          </a:bodyPr>
          <a:lstStyle/>
          <a:p>
            <a:r>
              <a:rPr lang="tr-TR" dirty="0" smtClean="0"/>
              <a:t>Yükselen veya yüksek sebat eden PSA</a:t>
            </a:r>
          </a:p>
          <a:p>
            <a:r>
              <a:rPr lang="tr-TR" dirty="0" smtClean="0"/>
              <a:t>Şüpheli PRM (%</a:t>
            </a:r>
            <a:r>
              <a:rPr lang="en-US" dirty="0" smtClean="0"/>
              <a:t>5-30</a:t>
            </a:r>
            <a:r>
              <a:rPr lang="tr-TR" dirty="0" smtClean="0"/>
              <a:t> </a:t>
            </a:r>
            <a:r>
              <a:rPr lang="en-US" dirty="0" smtClean="0"/>
              <a:t> </a:t>
            </a:r>
            <a:r>
              <a:rPr lang="en-US" dirty="0" err="1"/>
              <a:t>PCa</a:t>
            </a:r>
            <a:r>
              <a:rPr lang="en-US" dirty="0"/>
              <a:t> </a:t>
            </a:r>
            <a:r>
              <a:rPr lang="en-US" dirty="0" smtClean="0"/>
              <a:t>risk</a:t>
            </a:r>
            <a:r>
              <a:rPr lang="tr-TR" dirty="0" smtClean="0"/>
              <a:t>)</a:t>
            </a:r>
            <a:endParaRPr lang="en-US" dirty="0"/>
          </a:p>
          <a:p>
            <a:r>
              <a:rPr lang="tr-TR" dirty="0" smtClean="0"/>
              <a:t>ASAP (+) (%</a:t>
            </a:r>
            <a:r>
              <a:rPr lang="en-US" dirty="0" smtClean="0"/>
              <a:t>31-40</a:t>
            </a:r>
            <a:r>
              <a:rPr lang="tr-TR" dirty="0" smtClean="0"/>
              <a:t>) </a:t>
            </a:r>
          </a:p>
          <a:p>
            <a:r>
              <a:rPr lang="tr-TR" dirty="0" smtClean="0"/>
              <a:t>Yaygın  (</a:t>
            </a:r>
            <a:r>
              <a:rPr lang="en-US" dirty="0" smtClean="0"/>
              <a:t> ≥ </a:t>
            </a:r>
            <a:r>
              <a:rPr lang="tr-TR" dirty="0" smtClean="0"/>
              <a:t> </a:t>
            </a:r>
            <a:r>
              <a:rPr lang="tr-TR" dirty="0"/>
              <a:t>3</a:t>
            </a:r>
            <a:r>
              <a:rPr lang="tr-TR" dirty="0" smtClean="0"/>
              <a:t>) HGPIN, ~%30 </a:t>
            </a:r>
            <a:r>
              <a:rPr lang="tr-TR" dirty="0" err="1" smtClean="0"/>
              <a:t>Pca</a:t>
            </a:r>
            <a:r>
              <a:rPr lang="tr-TR" dirty="0" smtClean="0"/>
              <a:t> risk </a:t>
            </a:r>
            <a:endParaRPr lang="tr-TR" dirty="0"/>
          </a:p>
          <a:p>
            <a:r>
              <a:rPr lang="tr-TR" dirty="0" smtClean="0"/>
              <a:t>HGPIN odağına bitişik </a:t>
            </a:r>
            <a:r>
              <a:rPr lang="tr-TR" dirty="0" err="1" smtClean="0"/>
              <a:t>atipik</a:t>
            </a:r>
            <a:r>
              <a:rPr lang="tr-TR" dirty="0" smtClean="0"/>
              <a:t> </a:t>
            </a:r>
            <a:r>
              <a:rPr lang="tr-TR" dirty="0" err="1" smtClean="0"/>
              <a:t>gland</a:t>
            </a:r>
            <a:r>
              <a:rPr lang="tr-TR" dirty="0" smtClean="0"/>
              <a:t> varlığı</a:t>
            </a:r>
            <a:r>
              <a:rPr lang="en-US" dirty="0" smtClean="0"/>
              <a:t>,</a:t>
            </a:r>
            <a:endParaRPr lang="en-US" dirty="0"/>
          </a:p>
          <a:p>
            <a:pPr>
              <a:buNone/>
            </a:pPr>
            <a:r>
              <a:rPr lang="tr-TR" dirty="0" smtClean="0"/>
              <a:t>     ~%50 </a:t>
            </a:r>
            <a:r>
              <a:rPr lang="tr-TR" dirty="0" err="1"/>
              <a:t>PCa</a:t>
            </a:r>
            <a:r>
              <a:rPr lang="tr-TR" dirty="0"/>
              <a:t> risk </a:t>
            </a:r>
          </a:p>
          <a:p>
            <a:r>
              <a:rPr lang="tr-TR" dirty="0" smtClean="0"/>
              <a:t>P</a:t>
            </a:r>
            <a:r>
              <a:rPr lang="en-US" dirty="0" smtClean="0"/>
              <a:t>o</a:t>
            </a:r>
            <a:r>
              <a:rPr lang="tr-TR" dirty="0" smtClean="0"/>
              <a:t>z</a:t>
            </a:r>
            <a:r>
              <a:rPr lang="en-US" dirty="0" err="1" smtClean="0"/>
              <a:t>iti</a:t>
            </a:r>
            <a:r>
              <a:rPr lang="tr-TR" dirty="0" smtClean="0"/>
              <a:t>f  </a:t>
            </a:r>
            <a:r>
              <a:rPr lang="en-US" dirty="0" err="1" smtClean="0"/>
              <a:t>mpMRI</a:t>
            </a:r>
            <a:r>
              <a:rPr lang="tr-TR" dirty="0" smtClean="0"/>
              <a:t> </a:t>
            </a:r>
            <a:endParaRPr lang="tr-T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Sepsisden</a:t>
            </a:r>
            <a:r>
              <a:rPr lang="tr-TR" dirty="0" smtClean="0"/>
              <a:t> kaçınma</a:t>
            </a:r>
            <a:endParaRPr lang="tr-TR" dirty="0"/>
          </a:p>
        </p:txBody>
      </p:sp>
      <p:sp>
        <p:nvSpPr>
          <p:cNvPr id="3" name="2 İçerik Yer Tutucusu"/>
          <p:cNvSpPr>
            <a:spLocks noGrp="1"/>
          </p:cNvSpPr>
          <p:nvPr>
            <p:ph idx="1"/>
          </p:nvPr>
        </p:nvSpPr>
        <p:spPr/>
        <p:txBody>
          <a:bodyPr>
            <a:normAutofit fontScale="92500"/>
          </a:bodyPr>
          <a:lstStyle/>
          <a:p>
            <a:r>
              <a:rPr lang="tr-TR" dirty="0" err="1" smtClean="0"/>
              <a:t>Rektal</a:t>
            </a:r>
            <a:r>
              <a:rPr lang="tr-TR" dirty="0" smtClean="0"/>
              <a:t> </a:t>
            </a:r>
            <a:r>
              <a:rPr lang="tr-TR" dirty="0" err="1" smtClean="0"/>
              <a:t>sürüntü</a:t>
            </a:r>
            <a:r>
              <a:rPr lang="tr-TR" dirty="0" smtClean="0"/>
              <a:t> kültürü ve hedefe yönelik </a:t>
            </a:r>
            <a:r>
              <a:rPr lang="tr-TR" dirty="0" err="1" smtClean="0"/>
              <a:t>profilaksi</a:t>
            </a:r>
            <a:endParaRPr lang="tr-TR" dirty="0" smtClean="0"/>
          </a:p>
          <a:p>
            <a:r>
              <a:rPr lang="tr-TR" dirty="0" smtClean="0"/>
              <a:t>Çoklu antibiyotik </a:t>
            </a:r>
            <a:r>
              <a:rPr lang="tr-TR" dirty="0" err="1" smtClean="0"/>
              <a:t>profilaksisi</a:t>
            </a:r>
            <a:endParaRPr lang="tr-TR" dirty="0" smtClean="0"/>
          </a:p>
          <a:p>
            <a:r>
              <a:rPr lang="tr-TR" dirty="0" smtClean="0"/>
              <a:t>MR hedefli biyopsi</a:t>
            </a:r>
          </a:p>
          <a:p>
            <a:r>
              <a:rPr lang="tr-TR" dirty="0" smtClean="0"/>
              <a:t>TP biyopsi</a:t>
            </a:r>
          </a:p>
          <a:p>
            <a:r>
              <a:rPr lang="tr-TR" dirty="0" smtClean="0"/>
              <a:t>Kullanılan iğne vb. ekipmanların dezenfeksiyonu</a:t>
            </a:r>
          </a:p>
          <a:p>
            <a:r>
              <a:rPr lang="tr-TR" dirty="0" smtClean="0"/>
              <a:t>Biyopsiden kaçınma (düşük riskli hasta ve/veya </a:t>
            </a:r>
          </a:p>
          <a:p>
            <a:pPr>
              <a:buNone/>
            </a:pPr>
            <a:r>
              <a:rPr lang="tr-TR" dirty="0" smtClean="0"/>
              <a:t>    (-)</a:t>
            </a:r>
            <a:r>
              <a:rPr lang="tr-TR" dirty="0" err="1" smtClean="0"/>
              <a:t>mpMR</a:t>
            </a:r>
            <a:r>
              <a:rPr lang="tr-TR" dirty="0" smtClean="0"/>
              <a:t>..)</a:t>
            </a:r>
          </a:p>
          <a:p>
            <a:endParaRPr lang="tr-T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Olgu 2</a:t>
            </a:r>
            <a:endParaRPr lang="tr-TR" dirty="0"/>
          </a:p>
        </p:txBody>
      </p:sp>
      <p:sp>
        <p:nvSpPr>
          <p:cNvPr id="3" name="2 İçerik Yer Tutucusu"/>
          <p:cNvSpPr>
            <a:spLocks noGrp="1"/>
          </p:cNvSpPr>
          <p:nvPr>
            <p:ph idx="1"/>
          </p:nvPr>
        </p:nvSpPr>
        <p:spPr/>
        <p:txBody>
          <a:bodyPr>
            <a:normAutofit lnSpcReduction="10000"/>
          </a:bodyPr>
          <a:lstStyle/>
          <a:p>
            <a:r>
              <a:rPr lang="tr-TR" dirty="0" smtClean="0"/>
              <a:t>71 y, AÜSS (++)</a:t>
            </a:r>
          </a:p>
          <a:p>
            <a:r>
              <a:rPr lang="tr-TR" dirty="0" smtClean="0"/>
              <a:t>PRM: </a:t>
            </a:r>
            <a:r>
              <a:rPr lang="tr-TR" dirty="0" err="1" smtClean="0"/>
              <a:t>Grade</a:t>
            </a:r>
            <a:r>
              <a:rPr lang="tr-TR" dirty="0" smtClean="0"/>
              <a:t> II, sert, sol lobda asimetrik büyüme (+)</a:t>
            </a:r>
          </a:p>
          <a:p>
            <a:r>
              <a:rPr lang="tr-TR" dirty="0" smtClean="0"/>
              <a:t>PSA: 66 </a:t>
            </a:r>
            <a:r>
              <a:rPr lang="tr-TR" dirty="0" err="1" smtClean="0"/>
              <a:t>ng</a:t>
            </a:r>
            <a:r>
              <a:rPr lang="tr-TR" dirty="0" smtClean="0"/>
              <a:t>/ml</a:t>
            </a:r>
          </a:p>
          <a:p>
            <a:r>
              <a:rPr lang="tr-TR" dirty="0" err="1" smtClean="0"/>
              <a:t>Lab</a:t>
            </a:r>
            <a:r>
              <a:rPr lang="tr-TR" dirty="0" smtClean="0"/>
              <a:t>: </a:t>
            </a:r>
            <a:r>
              <a:rPr lang="tr-TR" dirty="0" err="1" smtClean="0"/>
              <a:t>Hb</a:t>
            </a:r>
            <a:r>
              <a:rPr lang="tr-TR" dirty="0" smtClean="0"/>
              <a:t>:9.8 g/</a:t>
            </a:r>
            <a:r>
              <a:rPr lang="tr-TR" dirty="0" err="1" smtClean="0"/>
              <a:t>dL</a:t>
            </a:r>
            <a:endParaRPr lang="tr-TR" dirty="0" smtClean="0"/>
          </a:p>
          <a:p>
            <a:pPr>
              <a:buNone/>
            </a:pPr>
            <a:r>
              <a:rPr lang="tr-TR" dirty="0" smtClean="0"/>
              <a:t>            </a:t>
            </a:r>
            <a:r>
              <a:rPr lang="tr-TR" dirty="0" err="1" smtClean="0"/>
              <a:t>Kreatinin</a:t>
            </a:r>
            <a:r>
              <a:rPr lang="tr-TR" dirty="0" smtClean="0"/>
              <a:t>: 1.7 mg/</a:t>
            </a:r>
            <a:r>
              <a:rPr lang="tr-TR" dirty="0" err="1" smtClean="0"/>
              <a:t>dL</a:t>
            </a:r>
            <a:endParaRPr lang="tr-TR" dirty="0" smtClean="0"/>
          </a:p>
          <a:p>
            <a:pPr>
              <a:buNone/>
            </a:pPr>
            <a:r>
              <a:rPr lang="tr-TR" dirty="0" smtClean="0"/>
              <a:t>TİT: Bol lökosit</a:t>
            </a:r>
          </a:p>
          <a:p>
            <a:pPr>
              <a:buNone/>
            </a:pPr>
            <a:r>
              <a:rPr lang="tr-TR" dirty="0" smtClean="0"/>
              <a:t>İdrar kültürü : 100.000 koloni E.</a:t>
            </a:r>
            <a:r>
              <a:rPr lang="tr-TR" dirty="0" err="1" smtClean="0"/>
              <a:t>Coli</a:t>
            </a:r>
            <a:endParaRPr lang="tr-T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err="1" smtClean="0"/>
              <a:t>mpMR</a:t>
            </a:r>
            <a:r>
              <a:rPr lang="tr-TR" dirty="0" smtClean="0"/>
              <a:t>?</a:t>
            </a:r>
          </a:p>
          <a:p>
            <a:r>
              <a:rPr lang="tr-TR" dirty="0" err="1" smtClean="0"/>
              <a:t>Antibiyoterapi</a:t>
            </a:r>
            <a:r>
              <a:rPr lang="tr-TR" dirty="0" smtClean="0"/>
              <a:t> sonrası PSA kontrolü ?</a:t>
            </a:r>
          </a:p>
          <a:p>
            <a:endParaRPr lang="tr-TR" dirty="0" smtClean="0"/>
          </a:p>
          <a:p>
            <a:pPr>
              <a:buNone/>
            </a:pPr>
            <a:endParaRPr lang="tr-T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4098" name="Picture 2"/>
          <p:cNvPicPr>
            <a:picLocks noChangeAspect="1" noChangeArrowheads="1"/>
          </p:cNvPicPr>
          <p:nvPr/>
        </p:nvPicPr>
        <p:blipFill>
          <a:blip r:embed="rId2" cstate="print"/>
          <a:srcRect/>
          <a:stretch>
            <a:fillRect/>
          </a:stretch>
        </p:blipFill>
        <p:spPr bwMode="auto">
          <a:xfrm>
            <a:off x="138113" y="1600200"/>
            <a:ext cx="8867775" cy="36576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smtClean="0"/>
              <a:t>14 gün </a:t>
            </a:r>
            <a:r>
              <a:rPr lang="tr-TR" dirty="0" err="1" smtClean="0"/>
              <a:t>siprofloksasin</a:t>
            </a:r>
            <a:r>
              <a:rPr lang="tr-TR" dirty="0" smtClean="0"/>
              <a:t> 500 mg 2X1 sonrası </a:t>
            </a:r>
          </a:p>
          <a:p>
            <a:pPr>
              <a:buNone/>
            </a:pPr>
            <a:r>
              <a:rPr lang="tr-TR" dirty="0" smtClean="0"/>
              <a:t>    PSA:58 ng/</a:t>
            </a:r>
            <a:r>
              <a:rPr lang="tr-TR" dirty="0" err="1" smtClean="0"/>
              <a:t>mL</a:t>
            </a:r>
            <a:endParaRPr lang="tr-TR" dirty="0" smtClean="0"/>
          </a:p>
          <a:p>
            <a:pPr>
              <a:buNone/>
            </a:pPr>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Prostat biyopsi </a:t>
            </a:r>
            <a:r>
              <a:rPr lang="tr-TR" dirty="0" err="1" smtClean="0"/>
              <a:t>endikasyonu</a:t>
            </a:r>
            <a:endParaRPr lang="tr-TR" dirty="0"/>
          </a:p>
        </p:txBody>
      </p:sp>
      <p:sp>
        <p:nvSpPr>
          <p:cNvPr id="3" name="2 İçerik Yer Tutucusu"/>
          <p:cNvSpPr>
            <a:spLocks noGrp="1"/>
          </p:cNvSpPr>
          <p:nvPr>
            <p:ph idx="1"/>
          </p:nvPr>
        </p:nvSpPr>
        <p:spPr/>
        <p:txBody>
          <a:bodyPr/>
          <a:lstStyle/>
          <a:p>
            <a:r>
              <a:rPr lang="tr-TR" dirty="0" smtClean="0"/>
              <a:t>Şüpheli PRM  </a:t>
            </a:r>
            <a:r>
              <a:rPr lang="tr-TR" b="1" u="sng" dirty="0" smtClean="0"/>
              <a:t>veya</a:t>
            </a:r>
            <a:r>
              <a:rPr lang="tr-TR" dirty="0" smtClean="0"/>
              <a:t>  anormal PSA değerleri</a:t>
            </a:r>
            <a:endParaRPr lang="tr-TR" dirty="0"/>
          </a:p>
        </p:txBody>
      </p:sp>
      <p:pic>
        <p:nvPicPr>
          <p:cNvPr id="2050" name="Picture 2" descr="C:\Users\DR_SAKIP\Desktop\Karadeniz\Prostate bx.jpg"/>
          <p:cNvPicPr>
            <a:picLocks noChangeAspect="1" noChangeArrowheads="1"/>
          </p:cNvPicPr>
          <p:nvPr/>
        </p:nvPicPr>
        <p:blipFill>
          <a:blip r:embed="rId2" cstate="print"/>
          <a:srcRect/>
          <a:stretch>
            <a:fillRect/>
          </a:stretch>
        </p:blipFill>
        <p:spPr bwMode="auto">
          <a:xfrm>
            <a:off x="179512" y="2996952"/>
            <a:ext cx="4032448" cy="3024336"/>
          </a:xfrm>
          <a:prstGeom prst="rect">
            <a:avLst/>
          </a:prstGeom>
          <a:noFill/>
        </p:spPr>
      </p:pic>
      <p:pic>
        <p:nvPicPr>
          <p:cNvPr id="2051" name="Picture 3" descr="C:\Users\DR_SAKIP\Desktop\Karadeniz\TP bx.jpg"/>
          <p:cNvPicPr>
            <a:picLocks noChangeAspect="1" noChangeArrowheads="1"/>
          </p:cNvPicPr>
          <p:nvPr/>
        </p:nvPicPr>
        <p:blipFill>
          <a:blip r:embed="rId3" cstate="print"/>
          <a:srcRect/>
          <a:stretch>
            <a:fillRect/>
          </a:stretch>
        </p:blipFill>
        <p:spPr bwMode="auto">
          <a:xfrm>
            <a:off x="4572000" y="3068960"/>
            <a:ext cx="3888432" cy="3024336"/>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Hangi yöntem</a:t>
            </a:r>
            <a:endParaRPr lang="tr-TR" dirty="0"/>
          </a:p>
        </p:txBody>
      </p:sp>
      <p:sp>
        <p:nvSpPr>
          <p:cNvPr id="3" name="2 İçerik Yer Tutucusu"/>
          <p:cNvSpPr>
            <a:spLocks noGrp="1"/>
          </p:cNvSpPr>
          <p:nvPr>
            <p:ph idx="1"/>
          </p:nvPr>
        </p:nvSpPr>
        <p:spPr/>
        <p:txBody>
          <a:bodyPr>
            <a:normAutofit/>
          </a:bodyPr>
          <a:lstStyle/>
          <a:p>
            <a:r>
              <a:rPr lang="tr-TR" dirty="0" smtClean="0"/>
              <a:t>MR hedefli </a:t>
            </a:r>
            <a:r>
              <a:rPr lang="tr-TR" dirty="0" err="1" smtClean="0"/>
              <a:t>bx</a:t>
            </a:r>
            <a:endParaRPr lang="tr-TR" dirty="0" smtClean="0"/>
          </a:p>
          <a:p>
            <a:r>
              <a:rPr lang="tr-TR" dirty="0" smtClean="0"/>
              <a:t>TR USG eşliğinde </a:t>
            </a:r>
            <a:r>
              <a:rPr lang="tr-TR" dirty="0" err="1" smtClean="0"/>
              <a:t>bx</a:t>
            </a:r>
            <a:endParaRPr lang="tr-TR" dirty="0" smtClean="0"/>
          </a:p>
          <a:p>
            <a:pPr lvl="1"/>
            <a:r>
              <a:rPr lang="tr-TR" dirty="0" smtClean="0"/>
              <a:t>Kaç kadran </a:t>
            </a:r>
          </a:p>
          <a:p>
            <a:pPr lvl="1"/>
            <a:r>
              <a:rPr lang="tr-TR" dirty="0" smtClean="0"/>
              <a:t>SV biyopsisi </a:t>
            </a:r>
          </a:p>
          <a:p>
            <a:pPr lvl="1"/>
            <a:r>
              <a:rPr lang="tr-TR" dirty="0" smtClean="0"/>
              <a:t>TZ </a:t>
            </a:r>
            <a:r>
              <a:rPr lang="tr-TR" dirty="0" err="1" smtClean="0"/>
              <a:t>bx</a:t>
            </a:r>
            <a:r>
              <a:rPr lang="tr-TR" dirty="0" smtClean="0"/>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SV </a:t>
            </a:r>
            <a:r>
              <a:rPr lang="tr-TR" dirty="0" err="1" smtClean="0"/>
              <a:t>bx</a:t>
            </a:r>
            <a:r>
              <a:rPr lang="tr-TR" dirty="0" smtClean="0"/>
              <a:t>?</a:t>
            </a:r>
            <a:endParaRPr lang="tr-TR" dirty="0"/>
          </a:p>
        </p:txBody>
      </p:sp>
      <p:sp>
        <p:nvSpPr>
          <p:cNvPr id="3" name="2 İçerik Yer Tutucusu"/>
          <p:cNvSpPr>
            <a:spLocks noGrp="1"/>
          </p:cNvSpPr>
          <p:nvPr>
            <p:ph idx="1"/>
          </p:nvPr>
        </p:nvSpPr>
        <p:spPr/>
        <p:txBody>
          <a:bodyPr>
            <a:normAutofit/>
          </a:bodyPr>
          <a:lstStyle/>
          <a:p>
            <a:r>
              <a:rPr lang="en-US" dirty="0" smtClean="0"/>
              <a:t>PSA &gt; 15 </a:t>
            </a:r>
            <a:r>
              <a:rPr lang="en-US" dirty="0" err="1" smtClean="0"/>
              <a:t>ng</a:t>
            </a:r>
            <a:r>
              <a:rPr lang="en-US" dirty="0" smtClean="0"/>
              <a:t>/</a:t>
            </a:r>
            <a:r>
              <a:rPr lang="en-US" dirty="0" err="1" smtClean="0"/>
              <a:t>mL</a:t>
            </a:r>
            <a:r>
              <a:rPr lang="en-US" dirty="0" smtClean="0"/>
              <a:t>, </a:t>
            </a:r>
            <a:r>
              <a:rPr lang="tr-TR" dirty="0" smtClean="0"/>
              <a:t>%</a:t>
            </a:r>
            <a:r>
              <a:rPr lang="en-US" dirty="0" smtClean="0"/>
              <a:t>20-25</a:t>
            </a:r>
            <a:r>
              <a:rPr lang="tr-TR" dirty="0" smtClean="0"/>
              <a:t> SV (+)</a:t>
            </a:r>
          </a:p>
          <a:p>
            <a:r>
              <a:rPr lang="tr-TR" dirty="0" smtClean="0"/>
              <a:t>RP ≠ </a:t>
            </a:r>
            <a:r>
              <a:rPr lang="tr-TR" dirty="0" err="1" smtClean="0"/>
              <a:t>Rdt</a:t>
            </a:r>
            <a:endParaRPr lang="tr-TR" dirty="0" smtClean="0"/>
          </a:p>
          <a:p>
            <a:r>
              <a:rPr lang="tr-TR" dirty="0" smtClean="0"/>
              <a:t>Şüpheli </a:t>
            </a:r>
            <a:r>
              <a:rPr lang="en-US" dirty="0" err="1" smtClean="0"/>
              <a:t>mpMRI</a:t>
            </a:r>
            <a:r>
              <a:rPr lang="tr-TR" dirty="0" smtClean="0"/>
              <a:t>? </a:t>
            </a:r>
            <a:endParaRPr lang="tr-T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wdw</a:t>
            </a:r>
            <a:endParaRPr lang="tr-TR" dirty="0"/>
          </a:p>
        </p:txBody>
      </p:sp>
      <p:sp>
        <p:nvSpPr>
          <p:cNvPr id="3" name="2 İçerik Yer Tutucusu"/>
          <p:cNvSpPr>
            <a:spLocks noGrp="1"/>
          </p:cNvSpPr>
          <p:nvPr>
            <p:ph idx="1"/>
          </p:nvPr>
        </p:nvSpPr>
        <p:spPr>
          <a:xfrm>
            <a:off x="457200" y="2348880"/>
            <a:ext cx="8229600" cy="3777283"/>
          </a:xfrm>
        </p:spPr>
        <p:txBody>
          <a:bodyPr/>
          <a:lstStyle/>
          <a:p>
            <a:endParaRPr lang="tr-TR" dirty="0"/>
          </a:p>
        </p:txBody>
      </p:sp>
      <p:pic>
        <p:nvPicPr>
          <p:cNvPr id="1026" name="Picture 2"/>
          <p:cNvPicPr>
            <a:picLocks noChangeAspect="1" noChangeArrowheads="1"/>
          </p:cNvPicPr>
          <p:nvPr/>
        </p:nvPicPr>
        <p:blipFill>
          <a:blip r:embed="rId2" cstate="print"/>
          <a:srcRect/>
          <a:stretch>
            <a:fillRect/>
          </a:stretch>
        </p:blipFill>
        <p:spPr bwMode="auto">
          <a:xfrm>
            <a:off x="0" y="188640"/>
            <a:ext cx="8964489" cy="1872208"/>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6084168" y="1844824"/>
            <a:ext cx="2676525" cy="24765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179512" y="2060848"/>
            <a:ext cx="8676456" cy="4568972"/>
          </a:xfrm>
          <a:prstGeom prst="rect">
            <a:avLst/>
          </a:prstGeom>
          <a:noFill/>
          <a:ln w="9525">
            <a:noFill/>
            <a:miter lim="800000"/>
            <a:headEnd/>
            <a:tailEnd/>
          </a:ln>
        </p:spPr>
      </p:pic>
      <p:cxnSp>
        <p:nvCxnSpPr>
          <p:cNvPr id="8" name="7 Düz Bağlayıcı"/>
          <p:cNvCxnSpPr/>
          <p:nvPr/>
        </p:nvCxnSpPr>
        <p:spPr>
          <a:xfrm>
            <a:off x="2051720" y="5877272"/>
            <a:ext cx="66967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8 Düz Bağlayıcı"/>
          <p:cNvCxnSpPr/>
          <p:nvPr/>
        </p:nvCxnSpPr>
        <p:spPr>
          <a:xfrm>
            <a:off x="179512" y="6381328"/>
            <a:ext cx="849694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9 Düz Bağlayıcı"/>
          <p:cNvCxnSpPr/>
          <p:nvPr/>
        </p:nvCxnSpPr>
        <p:spPr>
          <a:xfrm>
            <a:off x="323528" y="6165304"/>
            <a:ext cx="82809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251520" y="6669360"/>
            <a:ext cx="158417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Olgu 3</a:t>
            </a:r>
            <a:endParaRPr lang="tr-TR" dirty="0"/>
          </a:p>
        </p:txBody>
      </p:sp>
      <p:sp>
        <p:nvSpPr>
          <p:cNvPr id="3" name="2 İçerik Yer Tutucusu"/>
          <p:cNvSpPr>
            <a:spLocks noGrp="1"/>
          </p:cNvSpPr>
          <p:nvPr>
            <p:ph idx="1"/>
          </p:nvPr>
        </p:nvSpPr>
        <p:spPr/>
        <p:txBody>
          <a:bodyPr/>
          <a:lstStyle/>
          <a:p>
            <a:r>
              <a:rPr lang="tr-TR" dirty="0" smtClean="0"/>
              <a:t>56 y, AÜSS (-)</a:t>
            </a:r>
          </a:p>
          <a:p>
            <a:r>
              <a:rPr lang="tr-TR" dirty="0" smtClean="0"/>
              <a:t>Rutin kontrollerde PSA: 5.2 </a:t>
            </a:r>
            <a:r>
              <a:rPr lang="tr-TR" dirty="0" err="1" smtClean="0"/>
              <a:t>ng</a:t>
            </a:r>
            <a:r>
              <a:rPr lang="tr-TR" dirty="0" smtClean="0"/>
              <a:t>/mL</a:t>
            </a:r>
          </a:p>
          <a:p>
            <a:r>
              <a:rPr lang="tr-TR" dirty="0" err="1" smtClean="0">
                <a:sym typeface="Symbol"/>
              </a:rPr>
              <a:t>mpMR</a:t>
            </a:r>
            <a:r>
              <a:rPr lang="tr-TR" dirty="0" smtClean="0">
                <a:sym typeface="Symbol"/>
              </a:rPr>
              <a:t>: Sağda </a:t>
            </a:r>
            <a:r>
              <a:rPr lang="tr-TR" dirty="0" err="1" smtClean="0">
                <a:sym typeface="Symbol"/>
              </a:rPr>
              <a:t>periferik</a:t>
            </a:r>
            <a:r>
              <a:rPr lang="tr-TR" dirty="0" smtClean="0">
                <a:sym typeface="Symbol"/>
              </a:rPr>
              <a:t> </a:t>
            </a:r>
            <a:r>
              <a:rPr lang="tr-TR" dirty="0" err="1" smtClean="0">
                <a:sym typeface="Symbol"/>
              </a:rPr>
              <a:t>zonda</a:t>
            </a:r>
            <a:r>
              <a:rPr lang="tr-TR" dirty="0" smtClean="0">
                <a:sym typeface="Symbol"/>
              </a:rPr>
              <a:t> 0.5 ml PIRADS II</a:t>
            </a:r>
          </a:p>
          <a:p>
            <a:r>
              <a:rPr lang="tr-TR" dirty="0" smtClean="0"/>
              <a:t>Bir dönem takip edilmiş.</a:t>
            </a:r>
          </a:p>
          <a:p>
            <a:r>
              <a:rPr lang="tr-TR" dirty="0" smtClean="0">
                <a:sym typeface="Symbol"/>
              </a:rPr>
              <a:t> 8 ay sonra PSA:5.7 </a:t>
            </a:r>
            <a:r>
              <a:rPr lang="tr-TR" dirty="0" err="1" smtClean="0">
                <a:sym typeface="Symbol"/>
              </a:rPr>
              <a:t>ng</a:t>
            </a:r>
            <a:r>
              <a:rPr lang="tr-TR" dirty="0" smtClean="0">
                <a:sym typeface="Symbol"/>
              </a:rPr>
              <a:t>/mL</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smtClean="0"/>
              <a:t>Biyopsi?</a:t>
            </a:r>
          </a:p>
          <a:p>
            <a:pPr lvl="1"/>
            <a:r>
              <a:rPr lang="tr-TR" dirty="0" smtClean="0"/>
              <a:t>Hangi yöntem?</a:t>
            </a:r>
          </a:p>
          <a:p>
            <a:r>
              <a:rPr lang="tr-TR" dirty="0" smtClean="0"/>
              <a:t>Yeniden </a:t>
            </a:r>
            <a:r>
              <a:rPr lang="tr-TR" dirty="0" err="1" smtClean="0"/>
              <a:t>mpMR</a:t>
            </a:r>
            <a:r>
              <a:rPr lang="tr-TR" dirty="0" smtClean="0"/>
              <a:t>?</a:t>
            </a:r>
          </a:p>
          <a:p>
            <a:r>
              <a:rPr lang="tr-TR" dirty="0" smtClean="0"/>
              <a:t>Takibe devam?</a:t>
            </a:r>
          </a:p>
          <a:p>
            <a:endParaRPr lang="tr-T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TR-USG eşliğinde 12 kadran standart </a:t>
            </a:r>
            <a:r>
              <a:rPr lang="tr-TR" dirty="0" err="1" smtClean="0"/>
              <a:t>bx</a:t>
            </a:r>
            <a:endParaRPr lang="tr-TR" dirty="0" smtClean="0"/>
          </a:p>
          <a:p>
            <a:r>
              <a:rPr lang="tr-TR" dirty="0" smtClean="0"/>
              <a:t>Rapor: Sol orta </a:t>
            </a:r>
            <a:r>
              <a:rPr lang="tr-TR" dirty="0" err="1" smtClean="0"/>
              <a:t>zonda</a:t>
            </a:r>
            <a:r>
              <a:rPr lang="tr-TR" dirty="0" smtClean="0"/>
              <a:t> ve </a:t>
            </a:r>
            <a:r>
              <a:rPr lang="tr-TR" dirty="0" err="1" smtClean="0"/>
              <a:t>periferik</a:t>
            </a:r>
            <a:r>
              <a:rPr lang="tr-TR" dirty="0" smtClean="0"/>
              <a:t> </a:t>
            </a:r>
            <a:r>
              <a:rPr lang="tr-TR" dirty="0" err="1" smtClean="0"/>
              <a:t>zonda</a:t>
            </a:r>
            <a:r>
              <a:rPr lang="tr-TR" dirty="0" smtClean="0"/>
              <a:t> 2 adet ASAP (+)</a:t>
            </a:r>
          </a:p>
          <a:p>
            <a:endParaRPr lang="tr-TR" dirty="0"/>
          </a:p>
          <a:p>
            <a:endParaRPr lang="tr-TR" dirty="0" smtClean="0">
              <a:solidFill>
                <a:srgbClr val="00B050"/>
              </a:solidFill>
            </a:endParaRPr>
          </a:p>
          <a:p>
            <a:endParaRPr lang="tr-T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pPr>
              <a:buNone/>
            </a:pPr>
            <a:r>
              <a:rPr lang="tr-TR" dirty="0" smtClean="0"/>
              <a:t>   Tekrar </a:t>
            </a:r>
            <a:r>
              <a:rPr lang="tr-TR" dirty="0" err="1" smtClean="0"/>
              <a:t>bx</a:t>
            </a:r>
            <a:r>
              <a:rPr lang="tr-TR" dirty="0" smtClean="0"/>
              <a:t> yöntemi?</a:t>
            </a:r>
          </a:p>
          <a:p>
            <a:r>
              <a:rPr lang="tr-TR" dirty="0" err="1" smtClean="0"/>
              <a:t>Satürasyon</a:t>
            </a:r>
            <a:r>
              <a:rPr lang="tr-TR" dirty="0" smtClean="0"/>
              <a:t> biyopsisi?*</a:t>
            </a:r>
          </a:p>
          <a:p>
            <a:r>
              <a:rPr lang="tr-TR" dirty="0" smtClean="0"/>
              <a:t>MR hedefli biyopsi</a:t>
            </a:r>
          </a:p>
          <a:p>
            <a:r>
              <a:rPr lang="tr-TR" dirty="0" smtClean="0"/>
              <a:t>TP biyopsi</a:t>
            </a:r>
          </a:p>
          <a:p>
            <a:endParaRPr lang="tr-TR" dirty="0" smtClean="0"/>
          </a:p>
          <a:p>
            <a:endParaRPr lang="tr-T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Olgu 4</a:t>
            </a:r>
            <a:endParaRPr lang="tr-TR" dirty="0"/>
          </a:p>
        </p:txBody>
      </p:sp>
      <p:sp>
        <p:nvSpPr>
          <p:cNvPr id="3" name="İçerik Yer Tutucusu 2"/>
          <p:cNvSpPr>
            <a:spLocks noGrp="1"/>
          </p:cNvSpPr>
          <p:nvPr>
            <p:ph idx="1"/>
          </p:nvPr>
        </p:nvSpPr>
        <p:spPr/>
        <p:txBody>
          <a:bodyPr>
            <a:normAutofit fontScale="62500" lnSpcReduction="20000"/>
          </a:bodyPr>
          <a:lstStyle/>
          <a:p>
            <a:r>
              <a:rPr lang="tr-TR" dirty="0" smtClean="0"/>
              <a:t>77 y</a:t>
            </a:r>
            <a:endParaRPr lang="tr-TR" dirty="0"/>
          </a:p>
          <a:p>
            <a:r>
              <a:rPr lang="tr-TR" dirty="0"/>
              <a:t>2015 yılında PSA yüksekliği (18) nedeniyle biyopsi yapılmış </a:t>
            </a:r>
            <a:r>
              <a:rPr lang="tr-TR" dirty="0" err="1"/>
              <a:t>malinite</a:t>
            </a:r>
            <a:r>
              <a:rPr lang="tr-TR" dirty="0"/>
              <a:t> görülmemiş</a:t>
            </a:r>
            <a:r>
              <a:rPr lang="tr-TR" dirty="0" smtClean="0"/>
              <a:t>.</a:t>
            </a:r>
            <a:endParaRPr lang="tr-TR" dirty="0"/>
          </a:p>
          <a:p>
            <a:r>
              <a:rPr lang="tr-TR" dirty="0"/>
              <a:t>2016 yılı mart ayında PSA </a:t>
            </a:r>
            <a:r>
              <a:rPr lang="tr-TR" dirty="0" smtClean="0"/>
              <a:t>(g24</a:t>
            </a:r>
            <a:r>
              <a:rPr lang="tr-TR" dirty="0"/>
              <a:t>) yükselmeye devam etmesi nedeniyle ikinci biyopsi yapılmış. Yine </a:t>
            </a:r>
            <a:r>
              <a:rPr lang="tr-TR" dirty="0" smtClean="0"/>
              <a:t>malignite </a:t>
            </a:r>
            <a:r>
              <a:rPr lang="tr-TR" dirty="0"/>
              <a:t>görülmemiş. Kronik </a:t>
            </a:r>
            <a:r>
              <a:rPr lang="tr-TR" dirty="0" err="1"/>
              <a:t>prostatit</a:t>
            </a:r>
            <a:r>
              <a:rPr lang="tr-TR" dirty="0"/>
              <a:t> olduğu söylenerek antibiyotik uygulanmış.</a:t>
            </a:r>
          </a:p>
          <a:p>
            <a:r>
              <a:rPr lang="tr-TR" dirty="0"/>
              <a:t>2016 yılı ağustos ayında PSA 56 olmuş. Bu arada hastanın yakınlarının ifadesine göre bel ve bacak kemiklerinde sürekli ağrıları olmuş. </a:t>
            </a:r>
          </a:p>
          <a:p>
            <a:r>
              <a:rPr lang="tr-TR" dirty="0"/>
              <a:t>.</a:t>
            </a:r>
          </a:p>
          <a:p>
            <a:r>
              <a:rPr lang="tr-TR" dirty="0"/>
              <a:t>USG: Prostat volümü 167 cc bulunmuş. </a:t>
            </a:r>
            <a:r>
              <a:rPr lang="tr-TR" dirty="0" smtClean="0"/>
              <a:t>RT: </a:t>
            </a:r>
            <a:r>
              <a:rPr lang="tr-TR" dirty="0"/>
              <a:t>adenom kıvamında +++ büyüme.</a:t>
            </a:r>
          </a:p>
          <a:p>
            <a:r>
              <a:rPr lang="tr-TR" dirty="0"/>
              <a:t>1.Biyopsi raporu: 12 örnek, bir örnekte Kronik </a:t>
            </a:r>
            <a:r>
              <a:rPr lang="tr-TR" dirty="0" err="1"/>
              <a:t>Prostatit</a:t>
            </a:r>
            <a:r>
              <a:rPr lang="tr-TR" dirty="0"/>
              <a:t>, bir örnekte PIN I, LGPIN.</a:t>
            </a:r>
          </a:p>
          <a:p>
            <a:r>
              <a:rPr lang="tr-TR" dirty="0"/>
              <a:t>2.biyopsi raporu: Benign prostat dokuları. 2 örnekte Kronik </a:t>
            </a:r>
            <a:r>
              <a:rPr lang="tr-TR" dirty="0" err="1"/>
              <a:t>inflamasyon</a:t>
            </a:r>
            <a:r>
              <a:rPr lang="tr-TR" dirty="0" smtClean="0"/>
              <a:t>.</a:t>
            </a:r>
          </a:p>
          <a:p>
            <a:r>
              <a:rPr lang="tr-TR" b="1" dirty="0"/>
              <a:t>Soru: bundan sonra ne yaparsınız? </a:t>
            </a:r>
          </a:p>
          <a:p>
            <a:endParaRPr lang="tr-TR" dirty="0"/>
          </a:p>
        </p:txBody>
      </p:sp>
    </p:spTree>
    <p:extLst>
      <p:ext uri="{BB962C8B-B14F-4D97-AF65-F5344CB8AC3E}">
        <p14:creationId xmlns:p14="http://schemas.microsoft.com/office/powerpoint/2010/main" val="19512403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70000" lnSpcReduction="20000"/>
          </a:bodyPr>
          <a:lstStyle/>
          <a:p>
            <a:r>
              <a:rPr lang="tr-TR" dirty="0"/>
              <a:t>2017 yılı şubat ayında PSA 146 olmuş. Bu kez PET ve MR çekilmiş. Kemiklere yaygın metastaz </a:t>
            </a:r>
          </a:p>
          <a:p>
            <a:r>
              <a:rPr lang="tr-TR" dirty="0"/>
              <a:t>Daha sonra 26 parça alınarak yapılan biyopside kanser tespit edilmiş. Daha sonra hasta vefat etmiş</a:t>
            </a:r>
          </a:p>
          <a:p>
            <a:r>
              <a:rPr lang="tr-TR" dirty="0"/>
              <a:t/>
            </a:r>
            <a:br>
              <a:rPr lang="tr-TR" dirty="0"/>
            </a:br>
            <a:endParaRPr lang="tr-TR" dirty="0"/>
          </a:p>
          <a:p>
            <a:r>
              <a:rPr lang="tr-TR" dirty="0"/>
              <a:t>2017 yılında </a:t>
            </a:r>
            <a:r>
              <a:rPr lang="tr-TR" dirty="0" err="1" smtClean="0"/>
              <a:t>mpMR</a:t>
            </a:r>
            <a:r>
              <a:rPr lang="tr-TR" dirty="0"/>
              <a:t>: </a:t>
            </a:r>
            <a:endParaRPr lang="tr-TR" dirty="0" smtClean="0"/>
          </a:p>
          <a:p>
            <a:r>
              <a:rPr lang="tr-TR" dirty="0" smtClean="0"/>
              <a:t>prostat </a:t>
            </a:r>
            <a:r>
              <a:rPr lang="tr-TR" dirty="0" err="1"/>
              <a:t>glandın</a:t>
            </a:r>
            <a:r>
              <a:rPr lang="tr-TR" dirty="0"/>
              <a:t> sağ bazal porsiyonunda </a:t>
            </a:r>
            <a:r>
              <a:rPr lang="tr-TR" dirty="0" err="1"/>
              <a:t>posterior</a:t>
            </a:r>
            <a:r>
              <a:rPr lang="tr-TR" dirty="0"/>
              <a:t> </a:t>
            </a:r>
            <a:r>
              <a:rPr lang="tr-TR" dirty="0" err="1"/>
              <a:t>paramedian</a:t>
            </a:r>
            <a:r>
              <a:rPr lang="tr-TR" dirty="0"/>
              <a:t> bölgeden seminal vezikül köküne doğru </a:t>
            </a:r>
            <a:r>
              <a:rPr lang="tr-TR" dirty="0" err="1"/>
              <a:t>infiltratif</a:t>
            </a:r>
            <a:r>
              <a:rPr lang="tr-TR" dirty="0"/>
              <a:t> uzanımı düşündüren, PIRADS V formunda lezyon,  Bilateral </a:t>
            </a:r>
            <a:r>
              <a:rPr lang="tr-TR" dirty="0" err="1"/>
              <a:t>parailiak</a:t>
            </a:r>
            <a:r>
              <a:rPr lang="tr-TR" dirty="0"/>
              <a:t> bölgelerde 10-12 </a:t>
            </a:r>
            <a:r>
              <a:rPr lang="tr-TR" dirty="0" err="1"/>
              <a:t>mm'lik</a:t>
            </a:r>
            <a:r>
              <a:rPr lang="tr-TR" dirty="0"/>
              <a:t> lenf nodülleri, Kemik yapıda çok sayıda </a:t>
            </a:r>
            <a:r>
              <a:rPr lang="tr-TR" dirty="0" err="1"/>
              <a:t>metastatik</a:t>
            </a:r>
            <a:r>
              <a:rPr lang="tr-TR" dirty="0"/>
              <a:t> lezyonlar ile uyumlu </a:t>
            </a:r>
            <a:r>
              <a:rPr lang="tr-TR" dirty="0" err="1"/>
              <a:t>nodüler</a:t>
            </a:r>
            <a:r>
              <a:rPr lang="tr-TR" dirty="0"/>
              <a:t> lezyonlar saptanmış.</a:t>
            </a:r>
          </a:p>
          <a:p>
            <a:r>
              <a:rPr lang="tr-TR" dirty="0"/>
              <a:t>Galyum68-PSMA PET yaygın lenf ve kemik met ile uyumlu.</a:t>
            </a:r>
          </a:p>
          <a:p>
            <a:r>
              <a:rPr lang="tr-TR" dirty="0"/>
              <a:t>3.biyopsi raporu: 26 örnek. 6 örnekte </a:t>
            </a:r>
            <a:r>
              <a:rPr lang="tr-TR" dirty="0" err="1"/>
              <a:t>Adenokarsinom</a:t>
            </a:r>
            <a:r>
              <a:rPr lang="tr-TR" dirty="0"/>
              <a:t> </a:t>
            </a:r>
            <a:r>
              <a:rPr lang="tr-TR" dirty="0" err="1"/>
              <a:t>Gleason</a:t>
            </a:r>
            <a:r>
              <a:rPr lang="tr-TR" dirty="0"/>
              <a:t> skor :7 (4+3) Tümör yaygınlığı: % 100 ile %50 arasında.</a:t>
            </a:r>
          </a:p>
          <a:p>
            <a:endParaRPr lang="tr-TR" dirty="0"/>
          </a:p>
        </p:txBody>
      </p:sp>
    </p:spTree>
    <p:extLst>
      <p:ext uri="{BB962C8B-B14F-4D97-AF65-F5344CB8AC3E}">
        <p14:creationId xmlns:p14="http://schemas.microsoft.com/office/powerpoint/2010/main" val="4913552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t>Olay yargıya taşınmış.</a:t>
            </a:r>
          </a:p>
          <a:p>
            <a:r>
              <a:rPr lang="tr-TR" dirty="0"/>
              <a:t>Soru: Bilirkişi olsanız ne karar verirdiniz?</a:t>
            </a:r>
          </a:p>
          <a:p>
            <a:endParaRPr lang="tr-TR" dirty="0"/>
          </a:p>
        </p:txBody>
      </p:sp>
    </p:spTree>
    <p:extLst>
      <p:ext uri="{BB962C8B-B14F-4D97-AF65-F5344CB8AC3E}">
        <p14:creationId xmlns:p14="http://schemas.microsoft.com/office/powerpoint/2010/main" val="1584792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Yöntemler</a:t>
            </a:r>
            <a:endParaRPr lang="tr-TR" dirty="0"/>
          </a:p>
        </p:txBody>
      </p:sp>
      <p:sp>
        <p:nvSpPr>
          <p:cNvPr id="3" name="2 İçerik Yer Tutucusu"/>
          <p:cNvSpPr>
            <a:spLocks noGrp="1"/>
          </p:cNvSpPr>
          <p:nvPr>
            <p:ph idx="1"/>
          </p:nvPr>
        </p:nvSpPr>
        <p:spPr/>
        <p:txBody>
          <a:bodyPr>
            <a:normAutofit lnSpcReduction="10000"/>
          </a:bodyPr>
          <a:lstStyle/>
          <a:p>
            <a:r>
              <a:rPr lang="tr-TR" dirty="0" smtClean="0"/>
              <a:t>TRUS eşliğinde sistematik </a:t>
            </a:r>
            <a:r>
              <a:rPr lang="tr-TR" dirty="0" err="1" smtClean="0"/>
              <a:t>bx</a:t>
            </a:r>
            <a:endParaRPr lang="tr-TR" dirty="0" smtClean="0"/>
          </a:p>
          <a:p>
            <a:r>
              <a:rPr lang="tr-TR" dirty="0" smtClean="0"/>
              <a:t>Hedefe yönelik TRUS </a:t>
            </a:r>
            <a:r>
              <a:rPr lang="tr-TR" dirty="0" err="1" smtClean="0"/>
              <a:t>bx</a:t>
            </a:r>
            <a:endParaRPr lang="tr-TR" dirty="0" smtClean="0"/>
          </a:p>
          <a:p>
            <a:pPr lvl="1"/>
            <a:r>
              <a:rPr lang="tr-TR" dirty="0" smtClean="0"/>
              <a:t>Renkli </a:t>
            </a:r>
            <a:r>
              <a:rPr lang="tr-TR" dirty="0" err="1" smtClean="0"/>
              <a:t>Doppler</a:t>
            </a:r>
            <a:r>
              <a:rPr lang="tr-TR" dirty="0" smtClean="0"/>
              <a:t>, </a:t>
            </a:r>
            <a:r>
              <a:rPr lang="tr-TR" dirty="0" err="1" smtClean="0"/>
              <a:t>contrast</a:t>
            </a:r>
            <a:r>
              <a:rPr lang="tr-TR" dirty="0" smtClean="0"/>
              <a:t>-</a:t>
            </a:r>
            <a:r>
              <a:rPr lang="tr-TR" dirty="0" err="1" smtClean="0"/>
              <a:t>enhanced</a:t>
            </a:r>
            <a:r>
              <a:rPr lang="tr-TR" dirty="0" smtClean="0"/>
              <a:t> </a:t>
            </a:r>
            <a:r>
              <a:rPr lang="tr-TR" dirty="0" err="1" smtClean="0"/>
              <a:t>ultrasound</a:t>
            </a:r>
            <a:r>
              <a:rPr lang="tr-TR" dirty="0" smtClean="0"/>
              <a:t> (CEUS) ve </a:t>
            </a:r>
            <a:r>
              <a:rPr lang="tr-TR" dirty="0" err="1" smtClean="0"/>
              <a:t>elastografi</a:t>
            </a:r>
            <a:r>
              <a:rPr lang="tr-TR" dirty="0" smtClean="0"/>
              <a:t> </a:t>
            </a:r>
          </a:p>
          <a:p>
            <a:r>
              <a:rPr lang="tr-TR" dirty="0" smtClean="0"/>
              <a:t>TP USG eşliğinde </a:t>
            </a:r>
            <a:r>
              <a:rPr lang="tr-TR" dirty="0" err="1" smtClean="0"/>
              <a:t>bx</a:t>
            </a:r>
            <a:endParaRPr lang="tr-TR" dirty="0" smtClean="0"/>
          </a:p>
          <a:p>
            <a:r>
              <a:rPr lang="tr-TR" dirty="0" smtClean="0"/>
              <a:t>MR kılavuzluğunda </a:t>
            </a:r>
            <a:r>
              <a:rPr lang="tr-TR" dirty="0" err="1" smtClean="0"/>
              <a:t>bx</a:t>
            </a:r>
            <a:endParaRPr lang="tr-TR" dirty="0" smtClean="0"/>
          </a:p>
          <a:p>
            <a:pPr lvl="1"/>
            <a:r>
              <a:rPr lang="tr-TR" dirty="0" err="1" smtClean="0"/>
              <a:t>In</a:t>
            </a:r>
            <a:r>
              <a:rPr lang="tr-TR" dirty="0" smtClean="0"/>
              <a:t> </a:t>
            </a:r>
            <a:r>
              <a:rPr lang="tr-TR" dirty="0" err="1" smtClean="0"/>
              <a:t>bore</a:t>
            </a:r>
            <a:r>
              <a:rPr lang="tr-TR" dirty="0" smtClean="0"/>
              <a:t> </a:t>
            </a:r>
            <a:r>
              <a:rPr lang="tr-TR" dirty="0" err="1" smtClean="0"/>
              <a:t>bx</a:t>
            </a:r>
            <a:endParaRPr lang="tr-TR" dirty="0" smtClean="0"/>
          </a:p>
          <a:p>
            <a:pPr lvl="1"/>
            <a:r>
              <a:rPr lang="tr-TR" dirty="0" smtClean="0"/>
              <a:t>MR-TRUS füzyon </a:t>
            </a:r>
            <a:r>
              <a:rPr lang="tr-TR" dirty="0" err="1" smtClean="0"/>
              <a:t>bx</a:t>
            </a:r>
            <a:endParaRPr lang="tr-TR" dirty="0" smtClean="0"/>
          </a:p>
          <a:p>
            <a:pPr lvl="1"/>
            <a:r>
              <a:rPr lang="tr-TR" dirty="0" err="1" smtClean="0"/>
              <a:t>Kognitif</a:t>
            </a:r>
            <a:r>
              <a:rPr lang="tr-TR" dirty="0" smtClean="0"/>
              <a:t> </a:t>
            </a:r>
            <a:r>
              <a:rPr lang="tr-TR" dirty="0" err="1" smtClean="0"/>
              <a:t>bx</a:t>
            </a:r>
            <a:endParaRPr lang="tr-TR"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92500" lnSpcReduction="20000"/>
          </a:bodyPr>
          <a:lstStyle/>
          <a:p>
            <a:r>
              <a:rPr lang="tr-TR" dirty="0"/>
              <a:t>Adli Tıp Kurumu tarafından hazırlanan </a:t>
            </a:r>
            <a:r>
              <a:rPr lang="tr-TR" dirty="0" smtClean="0"/>
              <a:t>raporda;</a:t>
            </a:r>
          </a:p>
          <a:p>
            <a:r>
              <a:rPr lang="tr-TR" dirty="0" smtClean="0"/>
              <a:t> </a:t>
            </a:r>
            <a:r>
              <a:rPr lang="tr-TR" dirty="0"/>
              <a:t>1. ve 2. Biyopsi lamları </a:t>
            </a:r>
            <a:r>
              <a:rPr lang="tr-TR" dirty="0" err="1"/>
              <a:t>konsulte</a:t>
            </a:r>
            <a:r>
              <a:rPr lang="tr-TR" dirty="0"/>
              <a:t> edilmiş </a:t>
            </a:r>
            <a:r>
              <a:rPr lang="tr-TR" dirty="0" err="1" smtClean="0"/>
              <a:t>maligniyete</a:t>
            </a:r>
            <a:r>
              <a:rPr lang="tr-TR" dirty="0" smtClean="0"/>
              <a:t> </a:t>
            </a:r>
            <a:r>
              <a:rPr lang="tr-TR" dirty="0" err="1"/>
              <a:t>raslanılmamış</a:t>
            </a:r>
            <a:r>
              <a:rPr lang="tr-TR" dirty="0"/>
              <a:t>."kişinin ölümünün </a:t>
            </a:r>
            <a:r>
              <a:rPr lang="tr-TR" dirty="0" err="1"/>
              <a:t>metastatik</a:t>
            </a:r>
            <a:r>
              <a:rPr lang="tr-TR" dirty="0"/>
              <a:t> prostat kanseri ve gelişen komplikasyonlar sonucu meydana geldiğinin" belirtildiği, "şüphelinin yaptığı işlemlerin tıp kuralına uygun olduğunun ve olayda tıbbi uygulama hatasının bulunmadığı" belirtilmiş. Ancak karar bozulmuş. Hastaya görüntüleme yapılmadığı bu nedenle kanser tanısının konulamadığı iddia edilmekte.</a:t>
            </a:r>
          </a:p>
        </p:txBody>
      </p:sp>
    </p:spTree>
    <p:extLst>
      <p:ext uri="{BB962C8B-B14F-4D97-AF65-F5344CB8AC3E}">
        <p14:creationId xmlns:p14="http://schemas.microsoft.com/office/powerpoint/2010/main" val="3693023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dirty="0"/>
              <a:t>PSA yüksekliği olan hastada görüntüleme yapılmalı mı? </a:t>
            </a:r>
            <a:r>
              <a:rPr lang="tr-TR" dirty="0" err="1"/>
              <a:t>Klavuzlar</a:t>
            </a:r>
            <a:r>
              <a:rPr lang="tr-TR" dirty="0"/>
              <a:t> ne diyor? (eski ve yeni</a:t>
            </a:r>
            <a:r>
              <a:rPr lang="tr-TR" dirty="0" smtClean="0"/>
              <a:t>)</a:t>
            </a:r>
          </a:p>
          <a:p>
            <a:r>
              <a:rPr lang="tr-TR" dirty="0" smtClean="0"/>
              <a:t>Biyopside </a:t>
            </a:r>
            <a:r>
              <a:rPr lang="tr-TR" dirty="0"/>
              <a:t>kronik </a:t>
            </a:r>
            <a:r>
              <a:rPr lang="tr-TR" dirty="0" err="1"/>
              <a:t>prostatit</a:t>
            </a:r>
            <a:r>
              <a:rPr lang="tr-TR" dirty="0"/>
              <a:t> bulgular nasıl yorumlanmalı?</a:t>
            </a:r>
          </a:p>
          <a:p>
            <a:r>
              <a:rPr lang="tr-TR" dirty="0"/>
              <a:t>Prostatı büyük (167 gram) 77 yaşında ve </a:t>
            </a:r>
            <a:r>
              <a:rPr lang="tr-TR" dirty="0" err="1"/>
              <a:t>komorbiditeleri</a:t>
            </a:r>
            <a:r>
              <a:rPr lang="tr-TR" dirty="0"/>
              <a:t> olan, 2 biyopside </a:t>
            </a:r>
            <a:r>
              <a:rPr lang="tr-TR" dirty="0" smtClean="0"/>
              <a:t>malignite </a:t>
            </a:r>
            <a:r>
              <a:rPr lang="tr-TR" dirty="0"/>
              <a:t>tespit </a:t>
            </a:r>
            <a:r>
              <a:rPr lang="tr-TR" dirty="0" smtClean="0"/>
              <a:t>edilmemiş hastada da </a:t>
            </a:r>
            <a:r>
              <a:rPr lang="tr-TR" dirty="0"/>
              <a:t>hekim suçlanabilir mi?</a:t>
            </a:r>
          </a:p>
          <a:p>
            <a:endParaRPr lang="tr-TR" dirty="0"/>
          </a:p>
        </p:txBody>
      </p:sp>
    </p:spTree>
    <p:extLst>
      <p:ext uri="{BB962C8B-B14F-4D97-AF65-F5344CB8AC3E}">
        <p14:creationId xmlns:p14="http://schemas.microsoft.com/office/powerpoint/2010/main" val="17206166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Teşekkürler</a:t>
            </a:r>
            <a:r>
              <a:rPr lang="mr-IN" dirty="0" smtClean="0"/>
              <a:t>…</a:t>
            </a:r>
            <a:endParaRPr lang="tr-TR" dirty="0"/>
          </a:p>
        </p:txBody>
      </p:sp>
    </p:spTree>
    <p:extLst>
      <p:ext uri="{BB962C8B-B14F-4D97-AF65-F5344CB8AC3E}">
        <p14:creationId xmlns:p14="http://schemas.microsoft.com/office/powerpoint/2010/main" val="822918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TP vs TR biyopsi</a:t>
            </a:r>
            <a:endParaRPr lang="tr-TR" dirty="0"/>
          </a:p>
        </p:txBody>
      </p:sp>
      <p:sp>
        <p:nvSpPr>
          <p:cNvPr id="3" name="2 İçerik Yer Tutucusu"/>
          <p:cNvSpPr>
            <a:spLocks noGrp="1"/>
          </p:cNvSpPr>
          <p:nvPr>
            <p:ph idx="1"/>
          </p:nvPr>
        </p:nvSpPr>
        <p:spPr/>
        <p:txBody>
          <a:bodyPr/>
          <a:lstStyle/>
          <a:p>
            <a:endParaRPr lang="tr-TR" dirty="0"/>
          </a:p>
        </p:txBody>
      </p:sp>
      <p:pic>
        <p:nvPicPr>
          <p:cNvPr id="1026" name="Picture 2"/>
          <p:cNvPicPr>
            <a:picLocks noChangeAspect="1" noChangeArrowheads="1"/>
          </p:cNvPicPr>
          <p:nvPr/>
        </p:nvPicPr>
        <p:blipFill>
          <a:blip r:embed="rId2" cstate="print"/>
          <a:srcRect/>
          <a:stretch>
            <a:fillRect/>
          </a:stretch>
        </p:blipFill>
        <p:spPr bwMode="auto">
          <a:xfrm>
            <a:off x="179512" y="1340769"/>
            <a:ext cx="8964488" cy="1368152"/>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179512" y="2665215"/>
            <a:ext cx="8568952" cy="4192785"/>
          </a:xfrm>
          <a:prstGeom prst="rect">
            <a:avLst/>
          </a:prstGeom>
          <a:noFill/>
          <a:ln w="9525">
            <a:noFill/>
            <a:miter lim="800000"/>
            <a:headEnd/>
            <a:tailEnd/>
          </a:ln>
        </p:spPr>
      </p:pic>
      <p:cxnSp>
        <p:nvCxnSpPr>
          <p:cNvPr id="7" name="6 Düz Bağlayıcı"/>
          <p:cNvCxnSpPr/>
          <p:nvPr/>
        </p:nvCxnSpPr>
        <p:spPr>
          <a:xfrm>
            <a:off x="1835696" y="6093296"/>
            <a:ext cx="6768752"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457200" y="1600200"/>
            <a:ext cx="8229600" cy="4997152"/>
          </a:xfrm>
        </p:spPr>
        <p:txBody>
          <a:bodyPr/>
          <a:lstStyle/>
          <a:p>
            <a:pPr>
              <a:buNone/>
            </a:pPr>
            <a:r>
              <a:rPr lang="tr-TR" dirty="0" smtClean="0"/>
              <a:t>         </a:t>
            </a:r>
            <a:r>
              <a:rPr lang="tr-TR" b="1" i="1" dirty="0" smtClean="0"/>
              <a:t>TR-USG			          TP-USG</a:t>
            </a:r>
            <a:endParaRPr lang="tr-TR" b="1" i="1" dirty="0"/>
          </a:p>
        </p:txBody>
      </p:sp>
      <p:sp>
        <p:nvSpPr>
          <p:cNvPr id="4" name="3 Dikdörtgen"/>
          <p:cNvSpPr/>
          <p:nvPr/>
        </p:nvSpPr>
        <p:spPr>
          <a:xfrm>
            <a:off x="827584" y="2276872"/>
            <a:ext cx="2592288" cy="2016224"/>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Ekipman  (+)</a:t>
            </a:r>
          </a:p>
          <a:p>
            <a:pPr algn="ctr"/>
            <a:r>
              <a:rPr lang="tr-TR" dirty="0" smtClean="0"/>
              <a:t>Yaygın kullanım</a:t>
            </a:r>
          </a:p>
          <a:p>
            <a:pPr algn="ctr"/>
            <a:r>
              <a:rPr lang="tr-TR" dirty="0" smtClean="0"/>
              <a:t>Ağrı  az..</a:t>
            </a:r>
          </a:p>
          <a:p>
            <a:pPr algn="ctr"/>
            <a:endParaRPr lang="tr-TR" dirty="0"/>
          </a:p>
        </p:txBody>
      </p:sp>
      <p:sp>
        <p:nvSpPr>
          <p:cNvPr id="5" name="4 Dikdörtgen"/>
          <p:cNvSpPr/>
          <p:nvPr/>
        </p:nvSpPr>
        <p:spPr>
          <a:xfrm>
            <a:off x="5796136" y="2132856"/>
            <a:ext cx="2592288" cy="2016224"/>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smtClean="0"/>
          </a:p>
          <a:p>
            <a:pPr algn="ctr"/>
            <a:r>
              <a:rPr lang="tr-TR" dirty="0" smtClean="0"/>
              <a:t>Septik komplikasyon az</a:t>
            </a:r>
          </a:p>
          <a:p>
            <a:pPr algn="ctr"/>
            <a:r>
              <a:rPr lang="tr-TR" dirty="0" smtClean="0"/>
              <a:t>Daha fazla örnekleme</a:t>
            </a:r>
          </a:p>
          <a:p>
            <a:pPr algn="ctr"/>
            <a:r>
              <a:rPr lang="tr-TR" dirty="0" err="1" smtClean="0"/>
              <a:t>Anterior</a:t>
            </a:r>
            <a:r>
              <a:rPr lang="tr-TR" dirty="0" smtClean="0"/>
              <a:t> </a:t>
            </a:r>
            <a:r>
              <a:rPr lang="tr-TR" dirty="0" err="1" smtClean="0"/>
              <a:t>zon</a:t>
            </a:r>
            <a:r>
              <a:rPr lang="tr-TR" dirty="0" smtClean="0"/>
              <a:t> örneklemesi</a:t>
            </a:r>
            <a:endParaRPr lang="tr-TR" dirty="0"/>
          </a:p>
        </p:txBody>
      </p:sp>
      <p:sp>
        <p:nvSpPr>
          <p:cNvPr id="6" name="5 Dikdörtgen"/>
          <p:cNvSpPr/>
          <p:nvPr/>
        </p:nvSpPr>
        <p:spPr>
          <a:xfrm>
            <a:off x="827584" y="4437112"/>
            <a:ext cx="2592288" cy="201622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Septik komplikasyonlar</a:t>
            </a:r>
          </a:p>
          <a:p>
            <a:pPr algn="ctr"/>
            <a:r>
              <a:rPr lang="tr-TR" dirty="0" err="1" smtClean="0"/>
              <a:t>Anterior</a:t>
            </a:r>
            <a:r>
              <a:rPr lang="tr-TR" dirty="0" smtClean="0"/>
              <a:t> </a:t>
            </a:r>
            <a:r>
              <a:rPr lang="tr-TR" dirty="0" err="1" smtClean="0"/>
              <a:t>zon</a:t>
            </a:r>
            <a:r>
              <a:rPr lang="tr-TR" dirty="0" smtClean="0"/>
              <a:t> örneklemesi</a:t>
            </a:r>
            <a:endParaRPr lang="tr-TR" dirty="0"/>
          </a:p>
        </p:txBody>
      </p:sp>
      <p:sp>
        <p:nvSpPr>
          <p:cNvPr id="7" name="6 Dikdörtgen"/>
          <p:cNvSpPr/>
          <p:nvPr/>
        </p:nvSpPr>
        <p:spPr>
          <a:xfrm>
            <a:off x="5796136" y="4365104"/>
            <a:ext cx="2592288" cy="201622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Ekipman gereksinimi</a:t>
            </a:r>
          </a:p>
          <a:p>
            <a:pPr algn="ctr"/>
            <a:r>
              <a:rPr lang="tr-TR" dirty="0" smtClean="0"/>
              <a:t>Ağrı çok..</a:t>
            </a:r>
            <a:endParaRPr lang="tr-TR" dirty="0"/>
          </a:p>
        </p:txBody>
      </p:sp>
      <p:sp>
        <p:nvSpPr>
          <p:cNvPr id="8" name="7 Sol Sağ Ok"/>
          <p:cNvSpPr/>
          <p:nvPr/>
        </p:nvSpPr>
        <p:spPr>
          <a:xfrm>
            <a:off x="4067944" y="3068960"/>
            <a:ext cx="1440160" cy="50405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8 Sol Sağ Ok"/>
          <p:cNvSpPr/>
          <p:nvPr/>
        </p:nvSpPr>
        <p:spPr>
          <a:xfrm>
            <a:off x="3851920" y="5157192"/>
            <a:ext cx="1440160" cy="50405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MRI </a:t>
            </a:r>
            <a:r>
              <a:rPr lang="tr-TR" dirty="0" err="1" smtClean="0"/>
              <a:t>targeted</a:t>
            </a:r>
            <a:r>
              <a:rPr lang="tr-TR" dirty="0" smtClean="0"/>
              <a:t>  vs TR biyopsi</a:t>
            </a:r>
            <a:endParaRPr lang="tr-TR" dirty="0"/>
          </a:p>
        </p:txBody>
      </p:sp>
      <p:sp>
        <p:nvSpPr>
          <p:cNvPr id="3" name="2 İçerik Yer Tutucusu"/>
          <p:cNvSpPr>
            <a:spLocks noGrp="1"/>
          </p:cNvSpPr>
          <p:nvPr>
            <p:ph idx="1"/>
          </p:nvPr>
        </p:nvSpPr>
        <p:spPr>
          <a:xfrm>
            <a:off x="539552" y="3717032"/>
            <a:ext cx="7632848" cy="2808312"/>
          </a:xfrm>
        </p:spPr>
        <p:txBody>
          <a:bodyPr/>
          <a:lstStyle/>
          <a:p>
            <a:pPr>
              <a:buNone/>
            </a:pPr>
            <a:r>
              <a:rPr lang="tr-TR" dirty="0" smtClean="0"/>
              <a:t>n=500, biyopsi </a:t>
            </a:r>
            <a:r>
              <a:rPr lang="tr-TR" dirty="0" err="1" smtClean="0"/>
              <a:t>naiv</a:t>
            </a:r>
            <a:r>
              <a:rPr lang="tr-TR" dirty="0" smtClean="0"/>
              <a:t> hasta</a:t>
            </a:r>
          </a:p>
          <a:p>
            <a:r>
              <a:rPr lang="en-US" dirty="0" smtClean="0"/>
              <a:t>ISUP </a:t>
            </a:r>
            <a:r>
              <a:rPr lang="en-US" dirty="0"/>
              <a:t>grade </a:t>
            </a:r>
            <a:r>
              <a:rPr lang="en-US" dirty="0" smtClean="0"/>
              <a:t>≥ </a:t>
            </a:r>
            <a:r>
              <a:rPr lang="en-US" dirty="0"/>
              <a:t>2 </a:t>
            </a:r>
            <a:endParaRPr lang="tr-TR" dirty="0" smtClean="0"/>
          </a:p>
          <a:p>
            <a:r>
              <a:rPr lang="en-US" dirty="0" smtClean="0"/>
              <a:t>MRI-</a:t>
            </a:r>
            <a:r>
              <a:rPr lang="en-US" dirty="0" err="1" smtClean="0"/>
              <a:t>TBx</a:t>
            </a:r>
            <a:r>
              <a:rPr lang="en-US" dirty="0" smtClean="0"/>
              <a:t> (</a:t>
            </a:r>
            <a:r>
              <a:rPr lang="tr-TR" dirty="0" smtClean="0"/>
              <a:t>%</a:t>
            </a:r>
            <a:r>
              <a:rPr lang="en-US" dirty="0" smtClean="0"/>
              <a:t>38)</a:t>
            </a:r>
            <a:endParaRPr lang="tr-TR" dirty="0" smtClean="0"/>
          </a:p>
          <a:p>
            <a:r>
              <a:rPr lang="tr-TR" dirty="0" smtClean="0"/>
              <a:t>Sistematik </a:t>
            </a:r>
            <a:r>
              <a:rPr lang="tr-TR" dirty="0" err="1" smtClean="0"/>
              <a:t>bx</a:t>
            </a:r>
            <a:r>
              <a:rPr lang="tr-TR" dirty="0" smtClean="0"/>
              <a:t> </a:t>
            </a:r>
            <a:r>
              <a:rPr lang="en-US" dirty="0" smtClean="0"/>
              <a:t>(</a:t>
            </a:r>
            <a:r>
              <a:rPr lang="tr-TR" dirty="0" smtClean="0"/>
              <a:t>%</a:t>
            </a:r>
            <a:r>
              <a:rPr lang="en-US" dirty="0" smtClean="0"/>
              <a:t>26</a:t>
            </a:r>
            <a:r>
              <a:rPr lang="tr-TR" dirty="0" smtClean="0"/>
              <a:t>)</a:t>
            </a:r>
            <a:r>
              <a:rPr lang="en-US" dirty="0" smtClean="0"/>
              <a:t>, </a:t>
            </a:r>
            <a:r>
              <a:rPr lang="en-US" dirty="0"/>
              <a:t>p = </a:t>
            </a:r>
            <a:r>
              <a:rPr lang="en-US" dirty="0" smtClean="0"/>
              <a:t>0.005</a:t>
            </a:r>
            <a:endParaRPr lang="tr-TR" dirty="0"/>
          </a:p>
        </p:txBody>
      </p:sp>
      <p:pic>
        <p:nvPicPr>
          <p:cNvPr id="1026" name="Picture 2"/>
          <p:cNvPicPr>
            <a:picLocks noChangeAspect="1" noChangeArrowheads="1"/>
          </p:cNvPicPr>
          <p:nvPr/>
        </p:nvPicPr>
        <p:blipFill>
          <a:blip r:embed="rId2" cstate="print"/>
          <a:srcRect/>
          <a:stretch>
            <a:fillRect/>
          </a:stretch>
        </p:blipFill>
        <p:spPr bwMode="auto">
          <a:xfrm>
            <a:off x="359023" y="1556792"/>
            <a:ext cx="8533457" cy="2016224"/>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6948264" y="1988840"/>
            <a:ext cx="2038350" cy="20002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457200" y="2276872"/>
            <a:ext cx="8229600" cy="3849291"/>
          </a:xfrm>
        </p:spPr>
        <p:txBody>
          <a:bodyPr>
            <a:normAutofit/>
          </a:bodyPr>
          <a:lstStyle/>
          <a:p>
            <a:r>
              <a:rPr lang="tr-TR" dirty="0" smtClean="0"/>
              <a:t>N=</a:t>
            </a:r>
            <a:r>
              <a:rPr lang="en-US" dirty="0" smtClean="0"/>
              <a:t>251 </a:t>
            </a:r>
            <a:r>
              <a:rPr lang="en-US" dirty="0"/>
              <a:t>biopsy-naïve </a:t>
            </a:r>
            <a:r>
              <a:rPr lang="tr-TR" dirty="0" smtClean="0"/>
              <a:t>hasta </a:t>
            </a:r>
          </a:p>
          <a:p>
            <a:r>
              <a:rPr lang="en-US" dirty="0" smtClean="0"/>
              <a:t>ISUP</a:t>
            </a:r>
            <a:r>
              <a:rPr lang="tr-TR" dirty="0" smtClean="0"/>
              <a:t> </a:t>
            </a:r>
            <a:r>
              <a:rPr lang="en-US" dirty="0" smtClean="0"/>
              <a:t>grade ≥ 2</a:t>
            </a:r>
            <a:endParaRPr lang="tr-TR" dirty="0" smtClean="0"/>
          </a:p>
          <a:p>
            <a:pPr>
              <a:buNone/>
            </a:pPr>
            <a:r>
              <a:rPr lang="tr-TR" dirty="0" smtClean="0"/>
              <a:t>    %</a:t>
            </a:r>
            <a:r>
              <a:rPr lang="en-US" dirty="0" smtClean="0"/>
              <a:t>32.3</a:t>
            </a:r>
            <a:r>
              <a:rPr lang="tr-TR" dirty="0" smtClean="0"/>
              <a:t> </a:t>
            </a:r>
            <a:r>
              <a:rPr lang="en-US" dirty="0" smtClean="0"/>
              <a:t> </a:t>
            </a:r>
            <a:r>
              <a:rPr lang="en-US" dirty="0"/>
              <a:t>vs. </a:t>
            </a:r>
            <a:r>
              <a:rPr lang="tr-TR" dirty="0" smtClean="0"/>
              <a:t>%</a:t>
            </a:r>
            <a:r>
              <a:rPr lang="en-US" dirty="0" smtClean="0"/>
              <a:t>29.9, p</a:t>
            </a:r>
            <a:r>
              <a:rPr lang="tr-TR" dirty="0" smtClean="0"/>
              <a:t> </a:t>
            </a:r>
            <a:r>
              <a:rPr lang="en-US" dirty="0" smtClean="0"/>
              <a:t>= 0.38</a:t>
            </a:r>
            <a:endParaRPr lang="tr-TR" dirty="0" smtClean="0"/>
          </a:p>
          <a:p>
            <a:r>
              <a:rPr lang="en-US" dirty="0" smtClean="0"/>
              <a:t>ISUP </a:t>
            </a:r>
            <a:r>
              <a:rPr lang="en-US" dirty="0"/>
              <a:t>grade </a:t>
            </a:r>
            <a:r>
              <a:rPr lang="en-US" dirty="0" smtClean="0"/>
              <a:t>≥ </a:t>
            </a:r>
            <a:r>
              <a:rPr lang="en-US" dirty="0"/>
              <a:t>3 </a:t>
            </a:r>
            <a:endParaRPr lang="tr-TR" dirty="0" smtClean="0"/>
          </a:p>
          <a:p>
            <a:pPr>
              <a:buNone/>
            </a:pPr>
            <a:r>
              <a:rPr lang="tr-TR" dirty="0" smtClean="0"/>
              <a:t>    %</a:t>
            </a:r>
            <a:r>
              <a:rPr lang="en-US" dirty="0" smtClean="0"/>
              <a:t>19.9</a:t>
            </a:r>
            <a:r>
              <a:rPr lang="tr-TR" dirty="0" smtClean="0"/>
              <a:t> </a:t>
            </a:r>
            <a:r>
              <a:rPr lang="en-US" dirty="0" smtClean="0"/>
              <a:t> </a:t>
            </a:r>
            <a:r>
              <a:rPr lang="en-US" dirty="0"/>
              <a:t>vs. </a:t>
            </a:r>
            <a:r>
              <a:rPr lang="tr-TR" dirty="0" smtClean="0"/>
              <a:t>%</a:t>
            </a:r>
            <a:r>
              <a:rPr lang="en-US" dirty="0" smtClean="0"/>
              <a:t>15.1</a:t>
            </a:r>
            <a:r>
              <a:rPr lang="tr-TR" dirty="0"/>
              <a:t>,</a:t>
            </a:r>
            <a:r>
              <a:rPr lang="en-US" dirty="0" smtClean="0"/>
              <a:t> </a:t>
            </a:r>
            <a:r>
              <a:rPr lang="en-US" dirty="0"/>
              <a:t>p = </a:t>
            </a:r>
            <a:r>
              <a:rPr lang="en-US" dirty="0" smtClean="0"/>
              <a:t>0.0095</a:t>
            </a:r>
            <a:endParaRPr lang="tr-TR" dirty="0"/>
          </a:p>
        </p:txBody>
      </p:sp>
      <p:pic>
        <p:nvPicPr>
          <p:cNvPr id="2050" name="Picture 2"/>
          <p:cNvPicPr>
            <a:picLocks noChangeAspect="1" noChangeArrowheads="1"/>
          </p:cNvPicPr>
          <p:nvPr/>
        </p:nvPicPr>
        <p:blipFill>
          <a:blip r:embed="rId2" cstate="print"/>
          <a:srcRect/>
          <a:stretch>
            <a:fillRect/>
          </a:stretch>
        </p:blipFill>
        <p:spPr bwMode="auto">
          <a:xfrm>
            <a:off x="276225" y="260648"/>
            <a:ext cx="8867775" cy="1728192"/>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6660232" y="1988840"/>
            <a:ext cx="1800200" cy="291083"/>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457200" y="2636912"/>
            <a:ext cx="8229600" cy="3489251"/>
          </a:xfrm>
        </p:spPr>
        <p:txBody>
          <a:bodyPr>
            <a:normAutofit/>
          </a:bodyPr>
          <a:lstStyle/>
          <a:p>
            <a:r>
              <a:rPr lang="tr-TR" dirty="0" smtClean="0"/>
              <a:t>N=626, </a:t>
            </a:r>
            <a:r>
              <a:rPr lang="en-US" dirty="0" smtClean="0"/>
              <a:t>biopsy-naïve patients</a:t>
            </a:r>
            <a:r>
              <a:rPr lang="tr-TR" dirty="0" smtClean="0"/>
              <a:t> </a:t>
            </a:r>
          </a:p>
          <a:p>
            <a:r>
              <a:rPr lang="en-US" dirty="0" smtClean="0"/>
              <a:t>ISUP </a:t>
            </a:r>
            <a:r>
              <a:rPr lang="en-US" dirty="0"/>
              <a:t>grade </a:t>
            </a:r>
            <a:r>
              <a:rPr lang="en-US" dirty="0" smtClean="0"/>
              <a:t>≥ </a:t>
            </a:r>
            <a:r>
              <a:rPr lang="en-US" dirty="0"/>
              <a:t>2 </a:t>
            </a:r>
            <a:endParaRPr lang="tr-TR" dirty="0" smtClean="0"/>
          </a:p>
          <a:p>
            <a:pPr>
              <a:buNone/>
            </a:pPr>
            <a:r>
              <a:rPr lang="tr-TR" dirty="0" smtClean="0"/>
              <a:t>    %</a:t>
            </a:r>
            <a:r>
              <a:rPr lang="en-US" dirty="0" smtClean="0"/>
              <a:t>25</a:t>
            </a:r>
            <a:r>
              <a:rPr lang="tr-TR" dirty="0" smtClean="0"/>
              <a:t> </a:t>
            </a:r>
            <a:r>
              <a:rPr lang="en-US" dirty="0" smtClean="0"/>
              <a:t> </a:t>
            </a:r>
            <a:r>
              <a:rPr lang="en-US" dirty="0"/>
              <a:t>MRI-</a:t>
            </a:r>
            <a:r>
              <a:rPr lang="en-US" dirty="0" err="1"/>
              <a:t>TBx</a:t>
            </a:r>
            <a:r>
              <a:rPr lang="en-US" dirty="0"/>
              <a:t> vs. </a:t>
            </a:r>
            <a:r>
              <a:rPr lang="tr-TR" dirty="0" smtClean="0"/>
              <a:t>%</a:t>
            </a:r>
            <a:r>
              <a:rPr lang="en-US" dirty="0" smtClean="0"/>
              <a:t>23</a:t>
            </a:r>
            <a:r>
              <a:rPr lang="tr-TR" dirty="0" smtClean="0"/>
              <a:t> </a:t>
            </a:r>
            <a:r>
              <a:rPr lang="tr-TR" dirty="0" err="1" smtClean="0"/>
              <a:t>SBx</a:t>
            </a:r>
            <a:r>
              <a:rPr lang="tr-TR" dirty="0" smtClean="0"/>
              <a:t> </a:t>
            </a:r>
          </a:p>
          <a:p>
            <a:r>
              <a:rPr lang="tr-TR" dirty="0" smtClean="0"/>
              <a:t>ISUP </a:t>
            </a:r>
            <a:r>
              <a:rPr lang="tr-TR" dirty="0" err="1" smtClean="0"/>
              <a:t>grade</a:t>
            </a:r>
            <a:r>
              <a:rPr lang="tr-TR" dirty="0" smtClean="0"/>
              <a:t> 3 </a:t>
            </a:r>
            <a:r>
              <a:rPr lang="en-US" dirty="0" smtClean="0"/>
              <a:t>≥ </a:t>
            </a:r>
            <a:r>
              <a:rPr lang="tr-TR" dirty="0" smtClean="0"/>
              <a:t> </a:t>
            </a:r>
          </a:p>
          <a:p>
            <a:pPr>
              <a:buNone/>
            </a:pPr>
            <a:r>
              <a:rPr lang="tr-TR" dirty="0" smtClean="0"/>
              <a:t>    %</a:t>
            </a:r>
            <a:r>
              <a:rPr lang="en-US" dirty="0" smtClean="0"/>
              <a:t>11</a:t>
            </a:r>
            <a:r>
              <a:rPr lang="tr-TR" dirty="0" smtClean="0"/>
              <a:t> </a:t>
            </a:r>
            <a:r>
              <a:rPr lang="en-US" dirty="0" smtClean="0"/>
              <a:t> </a:t>
            </a:r>
            <a:r>
              <a:rPr lang="en-US" dirty="0"/>
              <a:t>vs. </a:t>
            </a:r>
            <a:r>
              <a:rPr lang="tr-TR" dirty="0" smtClean="0"/>
              <a:t>%</a:t>
            </a:r>
            <a:r>
              <a:rPr lang="en-US" dirty="0" smtClean="0"/>
              <a:t>12</a:t>
            </a:r>
            <a:r>
              <a:rPr lang="tr-TR" dirty="0" smtClean="0"/>
              <a:t> </a:t>
            </a:r>
            <a:endParaRPr lang="tr-TR" dirty="0"/>
          </a:p>
        </p:txBody>
      </p:sp>
      <p:pic>
        <p:nvPicPr>
          <p:cNvPr id="3074" name="Picture 2"/>
          <p:cNvPicPr>
            <a:picLocks noChangeAspect="1" noChangeArrowheads="1"/>
          </p:cNvPicPr>
          <p:nvPr/>
        </p:nvPicPr>
        <p:blipFill>
          <a:blip r:embed="rId2" cstate="print"/>
          <a:srcRect/>
          <a:stretch>
            <a:fillRect/>
          </a:stretch>
        </p:blipFill>
        <p:spPr bwMode="auto">
          <a:xfrm>
            <a:off x="179511" y="260648"/>
            <a:ext cx="8964489" cy="1872208"/>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5580112" y="2204864"/>
            <a:ext cx="3314700" cy="3048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3200" dirty="0" smtClean="0"/>
              <a:t>MR </a:t>
            </a:r>
            <a:r>
              <a:rPr lang="tr-TR" sz="3200" dirty="0" err="1" smtClean="0"/>
              <a:t>targeted</a:t>
            </a:r>
            <a:r>
              <a:rPr lang="tr-TR" sz="3200" dirty="0" smtClean="0"/>
              <a:t> </a:t>
            </a:r>
            <a:r>
              <a:rPr lang="tr-TR" sz="3200" dirty="0" err="1" smtClean="0"/>
              <a:t>bx</a:t>
            </a:r>
            <a:r>
              <a:rPr lang="tr-TR" sz="3200" dirty="0" smtClean="0"/>
              <a:t>:</a:t>
            </a:r>
            <a:r>
              <a:rPr lang="tr-TR" sz="3200" dirty="0" err="1" smtClean="0"/>
              <a:t>In</a:t>
            </a:r>
            <a:r>
              <a:rPr lang="tr-TR" sz="3200" dirty="0" smtClean="0"/>
              <a:t> </a:t>
            </a:r>
            <a:r>
              <a:rPr lang="tr-TR" sz="3200" dirty="0" err="1" smtClean="0"/>
              <a:t>bore</a:t>
            </a:r>
            <a:r>
              <a:rPr lang="tr-TR" sz="3200" dirty="0" smtClean="0"/>
              <a:t> vs füzyon vs </a:t>
            </a:r>
            <a:r>
              <a:rPr lang="tr-TR" sz="3200" dirty="0" err="1" smtClean="0"/>
              <a:t>kognitif</a:t>
            </a:r>
            <a:endParaRPr lang="tr-TR" sz="3200" dirty="0"/>
          </a:p>
        </p:txBody>
      </p:sp>
      <p:sp>
        <p:nvSpPr>
          <p:cNvPr id="3" name="2 İçerik Yer Tutucusu"/>
          <p:cNvSpPr>
            <a:spLocks noGrp="1"/>
          </p:cNvSpPr>
          <p:nvPr>
            <p:ph idx="1"/>
          </p:nvPr>
        </p:nvSpPr>
        <p:spPr>
          <a:xfrm>
            <a:off x="323528" y="3284984"/>
            <a:ext cx="8352928" cy="3168352"/>
          </a:xfrm>
        </p:spPr>
        <p:txBody>
          <a:bodyPr>
            <a:normAutofit/>
          </a:bodyPr>
          <a:lstStyle/>
          <a:p>
            <a:r>
              <a:rPr lang="tr-TR" dirty="0" smtClean="0"/>
              <a:t>Genel </a:t>
            </a:r>
            <a:r>
              <a:rPr lang="tr-TR" dirty="0" err="1" smtClean="0"/>
              <a:t>Pca</a:t>
            </a:r>
            <a:r>
              <a:rPr lang="tr-TR" dirty="0" smtClean="0"/>
              <a:t> tespit;</a:t>
            </a:r>
          </a:p>
          <a:p>
            <a:pPr>
              <a:buNone/>
            </a:pPr>
            <a:r>
              <a:rPr lang="tr-TR" dirty="0" smtClean="0"/>
              <a:t>   Füzyon = in </a:t>
            </a:r>
            <a:r>
              <a:rPr lang="tr-TR" dirty="0" err="1" smtClean="0"/>
              <a:t>bore</a:t>
            </a:r>
            <a:r>
              <a:rPr lang="tr-TR" dirty="0" smtClean="0"/>
              <a:t> &gt;&gt; </a:t>
            </a:r>
            <a:r>
              <a:rPr lang="tr-TR" dirty="0" err="1" smtClean="0"/>
              <a:t>kognitif</a:t>
            </a:r>
            <a:endParaRPr lang="tr-TR" dirty="0" smtClean="0"/>
          </a:p>
          <a:p>
            <a:pPr>
              <a:buNone/>
            </a:pPr>
            <a:endParaRPr lang="tr-TR" dirty="0" smtClean="0"/>
          </a:p>
          <a:p>
            <a:r>
              <a:rPr lang="tr-TR" dirty="0" smtClean="0"/>
              <a:t>Klinik önemli </a:t>
            </a:r>
            <a:r>
              <a:rPr lang="tr-TR" dirty="0" err="1" smtClean="0"/>
              <a:t>Pca</a:t>
            </a:r>
            <a:r>
              <a:rPr lang="tr-TR" dirty="0" smtClean="0"/>
              <a:t> tespit;</a:t>
            </a:r>
          </a:p>
          <a:p>
            <a:pPr>
              <a:buNone/>
            </a:pPr>
            <a:r>
              <a:rPr lang="tr-TR" dirty="0" smtClean="0"/>
              <a:t>   </a:t>
            </a:r>
            <a:r>
              <a:rPr lang="tr-TR" dirty="0" err="1" smtClean="0"/>
              <a:t>In</a:t>
            </a:r>
            <a:r>
              <a:rPr lang="tr-TR" dirty="0" smtClean="0"/>
              <a:t> </a:t>
            </a:r>
            <a:r>
              <a:rPr lang="tr-TR" dirty="0" err="1" smtClean="0"/>
              <a:t>bore</a:t>
            </a:r>
            <a:r>
              <a:rPr lang="tr-TR" dirty="0" smtClean="0"/>
              <a:t> = füzyon = </a:t>
            </a:r>
            <a:r>
              <a:rPr lang="tr-TR" dirty="0" err="1" smtClean="0"/>
              <a:t>kognitif</a:t>
            </a:r>
            <a:r>
              <a:rPr lang="tr-TR" dirty="0" smtClean="0"/>
              <a:t>  (%92, %89,%86)</a:t>
            </a:r>
            <a:endParaRPr lang="tr-TR" dirty="0"/>
          </a:p>
        </p:txBody>
      </p:sp>
      <p:pic>
        <p:nvPicPr>
          <p:cNvPr id="2050" name="Picture 2"/>
          <p:cNvPicPr>
            <a:picLocks noChangeAspect="1" noChangeArrowheads="1"/>
          </p:cNvPicPr>
          <p:nvPr/>
        </p:nvPicPr>
        <p:blipFill>
          <a:blip r:embed="rId3" cstate="print"/>
          <a:srcRect/>
          <a:stretch>
            <a:fillRect/>
          </a:stretch>
        </p:blipFill>
        <p:spPr bwMode="auto">
          <a:xfrm>
            <a:off x="251520" y="1340768"/>
            <a:ext cx="8640961" cy="1764407"/>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2647</TotalTime>
  <Words>808</Words>
  <Application>Microsoft Office PowerPoint</Application>
  <PresentationFormat>Ekran Gösterisi (4:3)</PresentationFormat>
  <Paragraphs>163</Paragraphs>
  <Slides>32</Slides>
  <Notes>2</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32</vt:i4>
      </vt:variant>
    </vt:vector>
  </HeadingPairs>
  <TitlesOfParts>
    <vt:vector size="37" baseType="lpstr">
      <vt:lpstr>Arial</vt:lpstr>
      <vt:lpstr>Calibri</vt:lpstr>
      <vt:lpstr>Mangal</vt:lpstr>
      <vt:lpstr>Symbol</vt:lpstr>
      <vt:lpstr>Ofis Teması</vt:lpstr>
      <vt:lpstr>Hangi hastaya hangi biyopsi?</vt:lpstr>
      <vt:lpstr>Prostat biyopsi endikasyonu</vt:lpstr>
      <vt:lpstr>Yöntemler</vt:lpstr>
      <vt:lpstr>TP vs TR biyopsi</vt:lpstr>
      <vt:lpstr>PowerPoint Sunusu</vt:lpstr>
      <vt:lpstr>MRI targeted  vs TR biyopsi</vt:lpstr>
      <vt:lpstr>PowerPoint Sunusu</vt:lpstr>
      <vt:lpstr>PowerPoint Sunusu</vt:lpstr>
      <vt:lpstr>MR targeted bx:In bore vs füzyon vs kognitif</vt:lpstr>
      <vt:lpstr>Biyopsi komplikasyonları</vt:lpstr>
      <vt:lpstr>PowerPoint Sunusu</vt:lpstr>
      <vt:lpstr>Olgu 1</vt:lpstr>
      <vt:lpstr>PowerPoint Sunusu</vt:lpstr>
      <vt:lpstr>Tekrar bx endikasyonları</vt:lpstr>
      <vt:lpstr>Sepsisden kaçınma</vt:lpstr>
      <vt:lpstr>Olgu 2</vt:lpstr>
      <vt:lpstr>PowerPoint Sunusu</vt:lpstr>
      <vt:lpstr>PowerPoint Sunusu</vt:lpstr>
      <vt:lpstr>PowerPoint Sunusu</vt:lpstr>
      <vt:lpstr>Hangi yöntem</vt:lpstr>
      <vt:lpstr>SV bx?</vt:lpstr>
      <vt:lpstr>wdw</vt:lpstr>
      <vt:lpstr>Olgu 3</vt:lpstr>
      <vt:lpstr>PowerPoint Sunusu</vt:lpstr>
      <vt:lpstr>PowerPoint Sunusu</vt:lpstr>
      <vt:lpstr>PowerPoint Sunusu</vt:lpstr>
      <vt:lpstr>Olgu 4</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Hangi hastaya hangi biyopsi?</dc:title>
  <dc:creator>DR_SAKIP</dc:creator>
  <cp:lastModifiedBy>Windows Kullanıcısı</cp:lastModifiedBy>
  <cp:revision>81</cp:revision>
  <dcterms:created xsi:type="dcterms:W3CDTF">2019-08-19T10:52:38Z</dcterms:created>
  <dcterms:modified xsi:type="dcterms:W3CDTF">2019-09-07T05:28:53Z</dcterms:modified>
</cp:coreProperties>
</file>